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Fira Sans Ultra-Bold" charset="1" panose="020B0903050000020004"/>
      <p:regular r:id="rId21"/>
    </p:embeddedFont>
    <p:embeddedFont>
      <p:font typeface="Fira Sans" charset="1" panose="020B0503050000020004"/>
      <p:regular r:id="rId22"/>
    </p:embeddedFont>
    <p:embeddedFont>
      <p:font typeface="Fira Sans Semi-Bold" charset="1" panose="020B0603050000020004"/>
      <p:regular r:id="rId23"/>
    </p:embeddedFont>
    <p:embeddedFont>
      <p:font typeface="Fira Sans Light" charset="1" panose="020B0403050000020004"/>
      <p:regular r:id="rId24"/>
    </p:embeddedFont>
    <p:embeddedFont>
      <p:font typeface="Fira Sans Medium" charset="1" panose="020B0603050000020004"/>
      <p:regular r:id="rId25"/>
    </p:embeddedFont>
    <p:embeddedFont>
      <p:font typeface="Fira Sans Bold" charset="1" panose="020B08030500000200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jpeg" Type="http://schemas.openxmlformats.org/officeDocument/2006/relationships/image"/><Relationship Id="rId11" Target="../media/image27.jpe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jpeg" Type="http://schemas.openxmlformats.org/officeDocument/2006/relationships/image"/><Relationship Id="rId7" Target="../media/image23.jpeg" Type="http://schemas.openxmlformats.org/officeDocument/2006/relationships/image"/><Relationship Id="rId8" Target="../media/image24.jpeg" Type="http://schemas.openxmlformats.org/officeDocument/2006/relationships/image"/><Relationship Id="rId9" Target="../media/image2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grpSp>
        <p:nvGrpSpPr>
          <p:cNvPr name="Group 2" id="2"/>
          <p:cNvGrpSpPr/>
          <p:nvPr/>
        </p:nvGrpSpPr>
        <p:grpSpPr>
          <a:xfrm rot="-10800000">
            <a:off x="6443896" y="2185044"/>
            <a:ext cx="15607423" cy="13022513"/>
            <a:chOff x="0" y="0"/>
            <a:chExt cx="6438437" cy="5372100"/>
          </a:xfrm>
        </p:grpSpPr>
        <p:sp>
          <p:nvSpPr>
            <p:cNvPr name="Freeform 3" id="3"/>
            <p:cNvSpPr/>
            <p:nvPr/>
          </p:nvSpPr>
          <p:spPr>
            <a:xfrm flipH="false" flipV="false" rot="0">
              <a:off x="0" y="0"/>
              <a:ext cx="6438437" cy="5372100"/>
            </a:xfrm>
            <a:custGeom>
              <a:avLst/>
              <a:gdLst/>
              <a:ahLst/>
              <a:cxnLst/>
              <a:rect r="r" b="b" t="t" l="l"/>
              <a:pathLst>
                <a:path h="5372100" w="6438437">
                  <a:moveTo>
                    <a:pt x="4887767" y="0"/>
                  </a:moveTo>
                  <a:lnTo>
                    <a:pt x="1550670" y="0"/>
                  </a:lnTo>
                  <a:lnTo>
                    <a:pt x="0" y="2686050"/>
                  </a:lnTo>
                  <a:lnTo>
                    <a:pt x="1550670" y="5372100"/>
                  </a:lnTo>
                  <a:lnTo>
                    <a:pt x="4887767" y="5372100"/>
                  </a:lnTo>
                  <a:lnTo>
                    <a:pt x="6438437" y="2686050"/>
                  </a:lnTo>
                  <a:lnTo>
                    <a:pt x="4887767" y="0"/>
                  </a:lnTo>
                  <a:close/>
                </a:path>
              </a:pathLst>
            </a:custGeom>
            <a:solidFill>
              <a:srgbClr val="A066CB"/>
            </a:solidFill>
          </p:spPr>
        </p:sp>
      </p:grpSp>
      <p:grpSp>
        <p:nvGrpSpPr>
          <p:cNvPr name="Group 4" id="4"/>
          <p:cNvGrpSpPr/>
          <p:nvPr/>
        </p:nvGrpSpPr>
        <p:grpSpPr>
          <a:xfrm rot="0">
            <a:off x="-4816353" y="-4312031"/>
            <a:ext cx="15021950" cy="13008331"/>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3551" r="-45288" b="-8440"/>
              </a:stretch>
            </a:blipFill>
          </p:spPr>
        </p:sp>
      </p:grpSp>
      <p:grpSp>
        <p:nvGrpSpPr>
          <p:cNvPr name="Group 6" id="6"/>
          <p:cNvGrpSpPr/>
          <p:nvPr/>
        </p:nvGrpSpPr>
        <p:grpSpPr>
          <a:xfrm rot="-10800000">
            <a:off x="6434371" y="-10855790"/>
            <a:ext cx="15712963" cy="13047924"/>
            <a:chOff x="0" y="0"/>
            <a:chExt cx="6469351" cy="5372100"/>
          </a:xfrm>
        </p:grpSpPr>
        <p:sp>
          <p:nvSpPr>
            <p:cNvPr name="Freeform 7" id="7"/>
            <p:cNvSpPr/>
            <p:nvPr/>
          </p:nvSpPr>
          <p:spPr>
            <a:xfrm flipH="false" flipV="false" rot="0">
              <a:off x="0" y="0"/>
              <a:ext cx="6469351" cy="5372100"/>
            </a:xfrm>
            <a:custGeom>
              <a:avLst/>
              <a:gdLst/>
              <a:ahLst/>
              <a:cxnLst/>
              <a:rect r="r" b="b" t="t" l="l"/>
              <a:pathLst>
                <a:path h="5372100" w="6469351">
                  <a:moveTo>
                    <a:pt x="4918681" y="0"/>
                  </a:moveTo>
                  <a:lnTo>
                    <a:pt x="1550670" y="0"/>
                  </a:lnTo>
                  <a:lnTo>
                    <a:pt x="0" y="2686050"/>
                  </a:lnTo>
                  <a:lnTo>
                    <a:pt x="1550670" y="5372100"/>
                  </a:lnTo>
                  <a:lnTo>
                    <a:pt x="4918681" y="5372100"/>
                  </a:lnTo>
                  <a:lnTo>
                    <a:pt x="6469351" y="2686050"/>
                  </a:lnTo>
                  <a:lnTo>
                    <a:pt x="4918681" y="0"/>
                  </a:lnTo>
                  <a:close/>
                </a:path>
              </a:pathLst>
            </a:custGeom>
            <a:solidFill>
              <a:srgbClr val="FFFFFF"/>
            </a:solidFill>
          </p:spPr>
        </p:sp>
      </p:grpSp>
      <p:sp>
        <p:nvSpPr>
          <p:cNvPr name="Freeform 8" id="8"/>
          <p:cNvSpPr/>
          <p:nvPr/>
        </p:nvSpPr>
        <p:spPr>
          <a:xfrm flipH="false" flipV="false" rot="0">
            <a:off x="16258495" y="742987"/>
            <a:ext cx="1000805" cy="571427"/>
          </a:xfrm>
          <a:custGeom>
            <a:avLst/>
            <a:gdLst/>
            <a:ahLst/>
            <a:cxnLst/>
            <a:rect r="r" b="b" t="t" l="l"/>
            <a:pathLst>
              <a:path h="571427" w="1000805">
                <a:moveTo>
                  <a:pt x="0" y="0"/>
                </a:moveTo>
                <a:lnTo>
                  <a:pt x="1000805" y="0"/>
                </a:lnTo>
                <a:lnTo>
                  <a:pt x="1000805" y="571426"/>
                </a:lnTo>
                <a:lnTo>
                  <a:pt x="0" y="571426"/>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nvGrpSpPr>
          <p:cNvPr name="Group 9" id="9"/>
          <p:cNvGrpSpPr/>
          <p:nvPr/>
        </p:nvGrpSpPr>
        <p:grpSpPr>
          <a:xfrm rot="0">
            <a:off x="8998483" y="4953000"/>
            <a:ext cx="8356067" cy="4114800"/>
            <a:chOff x="0" y="0"/>
            <a:chExt cx="11141423" cy="5486400"/>
          </a:xfrm>
        </p:grpSpPr>
        <p:sp>
          <p:nvSpPr>
            <p:cNvPr name="TextBox 10" id="10"/>
            <p:cNvSpPr txBox="true"/>
            <p:nvPr/>
          </p:nvSpPr>
          <p:spPr>
            <a:xfrm rot="0">
              <a:off x="0" y="-9525"/>
              <a:ext cx="11141423" cy="3667125"/>
            </a:xfrm>
            <a:prstGeom prst="rect">
              <a:avLst/>
            </a:prstGeom>
          </p:spPr>
          <p:txBody>
            <a:bodyPr anchor="t" rtlCol="false" tIns="0" lIns="0" bIns="0" rIns="0">
              <a:spAutoFit/>
            </a:bodyPr>
            <a:lstStyle/>
            <a:p>
              <a:pPr algn="r">
                <a:lnSpc>
                  <a:spcPts val="10800"/>
                </a:lnSpc>
              </a:pPr>
              <a:r>
                <a:rPr lang="en-US" sz="9000" spc="270">
                  <a:solidFill>
                    <a:srgbClr val="FFFFFF"/>
                  </a:solidFill>
                  <a:latin typeface="Fira Sans Ultra-Bold"/>
                  <a:ea typeface="Fira Sans Ultra-Bold"/>
                  <a:cs typeface="Fira Sans Ultra-Bold"/>
                  <a:sym typeface="Fira Sans Ultra-Bold"/>
                </a:rPr>
                <a:t>RETAIL STORE ANALYTICS</a:t>
              </a:r>
            </a:p>
          </p:txBody>
        </p:sp>
        <p:sp>
          <p:nvSpPr>
            <p:cNvPr name="TextBox 11" id="11"/>
            <p:cNvSpPr txBox="true"/>
            <p:nvPr/>
          </p:nvSpPr>
          <p:spPr>
            <a:xfrm rot="0">
              <a:off x="3653032" y="4098925"/>
              <a:ext cx="7488391" cy="1387475"/>
            </a:xfrm>
            <a:prstGeom prst="rect">
              <a:avLst/>
            </a:prstGeom>
          </p:spPr>
          <p:txBody>
            <a:bodyPr anchor="t" rtlCol="false" tIns="0" lIns="0" bIns="0" rIns="0">
              <a:spAutoFit/>
            </a:bodyPr>
            <a:lstStyle/>
            <a:p>
              <a:pPr algn="r">
                <a:lnSpc>
                  <a:spcPts val="4200"/>
                </a:lnSpc>
              </a:pPr>
              <a:r>
                <a:rPr lang="en-US" sz="3000" spc="89">
                  <a:solidFill>
                    <a:srgbClr val="FFFFFF"/>
                  </a:solidFill>
                  <a:latin typeface="Fira Sans"/>
                  <a:ea typeface="Fira Sans"/>
                  <a:cs typeface="Fira Sans"/>
                  <a:sym typeface="Fira Sans"/>
                </a:rPr>
                <a:t>Turning Data into Actionable Insights for Retail Excellence</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1203511" y="-2921689"/>
            <a:ext cx="8370405" cy="4779226"/>
          </a:xfrm>
          <a:custGeom>
            <a:avLst/>
            <a:gdLst/>
            <a:ahLst/>
            <a:cxnLst/>
            <a:rect r="r" b="b" t="t" l="l"/>
            <a:pathLst>
              <a:path h="4779226" w="8370405">
                <a:moveTo>
                  <a:pt x="8370404" y="0"/>
                </a:moveTo>
                <a:lnTo>
                  <a:pt x="0" y="0"/>
                </a:lnTo>
                <a:lnTo>
                  <a:pt x="0" y="4779227"/>
                </a:lnTo>
                <a:lnTo>
                  <a:pt x="8370404" y="4779227"/>
                </a:lnTo>
                <a:lnTo>
                  <a:pt x="8370404"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nvGrpSpPr>
          <p:cNvPr name="Group 3" id="3"/>
          <p:cNvGrpSpPr/>
          <p:nvPr/>
        </p:nvGrpSpPr>
        <p:grpSpPr>
          <a:xfrm rot="-5400000">
            <a:off x="-5143500" y="4372374"/>
            <a:ext cx="10287000" cy="1542251"/>
            <a:chOff x="0" y="0"/>
            <a:chExt cx="35832548" cy="5372100"/>
          </a:xfrm>
        </p:grpSpPr>
        <p:sp>
          <p:nvSpPr>
            <p:cNvPr name="Freeform 4" id="4"/>
            <p:cNvSpPr/>
            <p:nvPr/>
          </p:nvSpPr>
          <p:spPr>
            <a:xfrm flipH="false" flipV="false" rot="0">
              <a:off x="0" y="0"/>
              <a:ext cx="35832548" cy="5372100"/>
            </a:xfrm>
            <a:custGeom>
              <a:avLst/>
              <a:gdLst/>
              <a:ahLst/>
              <a:cxnLst/>
              <a:rect r="r" b="b" t="t" l="l"/>
              <a:pathLst>
                <a:path h="5372100" w="35832548">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sp>
        <p:nvSpPr>
          <p:cNvPr name="Freeform 5" id="5"/>
          <p:cNvSpPr/>
          <p:nvPr/>
        </p:nvSpPr>
        <p:spPr>
          <a:xfrm flipH="false" flipV="false" rot="0">
            <a:off x="1212154" y="3123431"/>
            <a:ext cx="10048522" cy="2975955"/>
          </a:xfrm>
          <a:custGeom>
            <a:avLst/>
            <a:gdLst/>
            <a:ahLst/>
            <a:cxnLst/>
            <a:rect r="r" b="b" t="t" l="l"/>
            <a:pathLst>
              <a:path h="2975955" w="10048522">
                <a:moveTo>
                  <a:pt x="0" y="0"/>
                </a:moveTo>
                <a:lnTo>
                  <a:pt x="10048522" y="0"/>
                </a:lnTo>
                <a:lnTo>
                  <a:pt x="10048522" y="2975954"/>
                </a:lnTo>
                <a:lnTo>
                  <a:pt x="0" y="2975954"/>
                </a:lnTo>
                <a:lnTo>
                  <a:pt x="0" y="0"/>
                </a:lnTo>
                <a:close/>
              </a:path>
            </a:pathLst>
          </a:custGeom>
          <a:blipFill>
            <a:blip r:embed="rId4"/>
            <a:stretch>
              <a:fillRect l="-470" t="-4767" r="-3530" b="-5562"/>
            </a:stretch>
          </a:blipFill>
        </p:spPr>
      </p:sp>
      <p:sp>
        <p:nvSpPr>
          <p:cNvPr name="Freeform 6" id="6"/>
          <p:cNvSpPr/>
          <p:nvPr/>
        </p:nvSpPr>
        <p:spPr>
          <a:xfrm flipH="false" flipV="false" rot="0">
            <a:off x="1212154" y="7188933"/>
            <a:ext cx="7989365" cy="2292192"/>
          </a:xfrm>
          <a:custGeom>
            <a:avLst/>
            <a:gdLst/>
            <a:ahLst/>
            <a:cxnLst/>
            <a:rect r="r" b="b" t="t" l="l"/>
            <a:pathLst>
              <a:path h="2292192" w="7989365">
                <a:moveTo>
                  <a:pt x="0" y="0"/>
                </a:moveTo>
                <a:lnTo>
                  <a:pt x="7989365" y="0"/>
                </a:lnTo>
                <a:lnTo>
                  <a:pt x="7989365" y="2292192"/>
                </a:lnTo>
                <a:lnTo>
                  <a:pt x="0" y="2292192"/>
                </a:lnTo>
                <a:lnTo>
                  <a:pt x="0" y="0"/>
                </a:lnTo>
                <a:close/>
              </a:path>
            </a:pathLst>
          </a:custGeom>
          <a:blipFill>
            <a:blip r:embed="rId5"/>
            <a:stretch>
              <a:fillRect l="-6512" t="-40236" r="-27824" b="-56832"/>
            </a:stretch>
          </a:blipFill>
        </p:spPr>
      </p:sp>
      <p:grpSp>
        <p:nvGrpSpPr>
          <p:cNvPr name="Group 7" id="7"/>
          <p:cNvGrpSpPr/>
          <p:nvPr/>
        </p:nvGrpSpPr>
        <p:grpSpPr>
          <a:xfrm rot="0">
            <a:off x="1212154" y="571574"/>
            <a:ext cx="7282651" cy="1934210"/>
            <a:chOff x="0" y="0"/>
            <a:chExt cx="9710201" cy="2578947"/>
          </a:xfrm>
        </p:grpSpPr>
        <p:sp>
          <p:nvSpPr>
            <p:cNvPr name="TextBox 8" id="8"/>
            <p:cNvSpPr txBox="true"/>
            <p:nvPr/>
          </p:nvSpPr>
          <p:spPr>
            <a:xfrm rot="0">
              <a:off x="0" y="781050"/>
              <a:ext cx="9710201" cy="1797897"/>
            </a:xfrm>
            <a:prstGeom prst="rect">
              <a:avLst/>
            </a:prstGeom>
          </p:spPr>
          <p:txBody>
            <a:bodyPr anchor="t" rtlCol="false" tIns="0" lIns="0" bIns="0" rIns="0">
              <a:spAutoFit/>
            </a:bodyPr>
            <a:lstStyle/>
            <a:p>
              <a:pPr algn="l">
                <a:lnSpc>
                  <a:spcPts val="3639"/>
                </a:lnSpc>
              </a:pPr>
              <a:r>
                <a:rPr lang="en-US" sz="2599" spc="12">
                  <a:solidFill>
                    <a:srgbClr val="000000"/>
                  </a:solidFill>
                  <a:latin typeface="Fira Sans Light"/>
                  <a:ea typeface="Fira Sans Light"/>
                  <a:cs typeface="Fira Sans Light"/>
                  <a:sym typeface="Fira Sans Light"/>
                </a:rPr>
                <a:t> Retrieve all payments made within '2024-01-01' and '2024-01-31', along with the corresponding order and customer details.</a:t>
              </a:r>
            </a:p>
          </p:txBody>
        </p:sp>
        <p:sp>
          <p:nvSpPr>
            <p:cNvPr name="TextBox 9" id="9"/>
            <p:cNvSpPr txBox="true"/>
            <p:nvPr/>
          </p:nvSpPr>
          <p:spPr>
            <a:xfrm rot="0">
              <a:off x="0" y="-9525"/>
              <a:ext cx="9710201" cy="720725"/>
            </a:xfrm>
            <a:prstGeom prst="rect">
              <a:avLst/>
            </a:prstGeom>
          </p:spPr>
          <p:txBody>
            <a:bodyPr anchor="t" rtlCol="false" tIns="0" lIns="0" bIns="0" rIns="0">
              <a:spAutoFit/>
            </a:bodyPr>
            <a:lstStyle/>
            <a:p>
              <a:pPr algn="l">
                <a:lnSpc>
                  <a:spcPts val="4200"/>
                </a:lnSpc>
              </a:pPr>
              <a:r>
                <a:rPr lang="en-US" sz="3500" spc="105">
                  <a:solidFill>
                    <a:srgbClr val="1836B2"/>
                  </a:solidFill>
                  <a:latin typeface="Fira Sans Semi-Bold"/>
                  <a:ea typeface="Fira Sans Semi-Bold"/>
                  <a:cs typeface="Fira Sans Semi-Bold"/>
                  <a:sym typeface="Fira Sans Semi-Bold"/>
                </a:rPr>
                <a:t>08.</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515874"/>
            <a:ext cx="18288000" cy="1542251"/>
            <a:chOff x="0" y="0"/>
            <a:chExt cx="63702308" cy="5372100"/>
          </a:xfrm>
        </p:grpSpPr>
        <p:sp>
          <p:nvSpPr>
            <p:cNvPr name="Freeform 3" id="3"/>
            <p:cNvSpPr/>
            <p:nvPr/>
          </p:nvSpPr>
          <p:spPr>
            <a:xfrm flipH="false" flipV="false" rot="0">
              <a:off x="0" y="0"/>
              <a:ext cx="63702307" cy="5372100"/>
            </a:xfrm>
            <a:custGeom>
              <a:avLst/>
              <a:gdLst/>
              <a:ahLst/>
              <a:cxnLst/>
              <a:rect r="r" b="b" t="t" l="l"/>
              <a:pathLst>
                <a:path h="5372100" w="63702307">
                  <a:moveTo>
                    <a:pt x="62151636" y="0"/>
                  </a:moveTo>
                  <a:lnTo>
                    <a:pt x="1550670" y="0"/>
                  </a:lnTo>
                  <a:lnTo>
                    <a:pt x="0" y="2686050"/>
                  </a:lnTo>
                  <a:lnTo>
                    <a:pt x="1550670" y="5372100"/>
                  </a:lnTo>
                  <a:lnTo>
                    <a:pt x="62151636" y="5372100"/>
                  </a:lnTo>
                  <a:lnTo>
                    <a:pt x="63702307" y="2686050"/>
                  </a:lnTo>
                  <a:lnTo>
                    <a:pt x="62151636" y="0"/>
                  </a:lnTo>
                  <a:close/>
                </a:path>
              </a:pathLst>
            </a:custGeom>
            <a:solidFill>
              <a:srgbClr val="A066CB"/>
            </a:solidFill>
          </p:spPr>
        </p:sp>
      </p:grpSp>
      <p:sp>
        <p:nvSpPr>
          <p:cNvPr name="Freeform 4" id="4"/>
          <p:cNvSpPr/>
          <p:nvPr/>
        </p:nvSpPr>
        <p:spPr>
          <a:xfrm flipH="false" flipV="false" rot="0">
            <a:off x="15970689" y="1028700"/>
            <a:ext cx="1288611" cy="735755"/>
          </a:xfrm>
          <a:custGeom>
            <a:avLst/>
            <a:gdLst/>
            <a:ahLst/>
            <a:cxnLst/>
            <a:rect r="r" b="b" t="t" l="l"/>
            <a:pathLst>
              <a:path h="735755" w="1288611">
                <a:moveTo>
                  <a:pt x="0" y="0"/>
                </a:moveTo>
                <a:lnTo>
                  <a:pt x="1288611" y="0"/>
                </a:lnTo>
                <a:lnTo>
                  <a:pt x="1288611" y="735755"/>
                </a:lnTo>
                <a:lnTo>
                  <a:pt x="0" y="735755"/>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5" id="5"/>
          <p:cNvSpPr/>
          <p:nvPr/>
        </p:nvSpPr>
        <p:spPr>
          <a:xfrm flipH="false" flipV="false" rot="0">
            <a:off x="1028700" y="1975085"/>
            <a:ext cx="10361643" cy="2553064"/>
          </a:xfrm>
          <a:custGeom>
            <a:avLst/>
            <a:gdLst/>
            <a:ahLst/>
            <a:cxnLst/>
            <a:rect r="r" b="b" t="t" l="l"/>
            <a:pathLst>
              <a:path h="2553064" w="10361643">
                <a:moveTo>
                  <a:pt x="0" y="0"/>
                </a:moveTo>
                <a:lnTo>
                  <a:pt x="10361643" y="0"/>
                </a:lnTo>
                <a:lnTo>
                  <a:pt x="10361643" y="2553065"/>
                </a:lnTo>
                <a:lnTo>
                  <a:pt x="0" y="2553065"/>
                </a:lnTo>
                <a:lnTo>
                  <a:pt x="0" y="0"/>
                </a:lnTo>
                <a:close/>
              </a:path>
            </a:pathLst>
          </a:custGeom>
          <a:blipFill>
            <a:blip r:embed="rId4"/>
            <a:stretch>
              <a:fillRect l="-2054" t="0" r="-4662" b="-11115"/>
            </a:stretch>
          </a:blipFill>
        </p:spPr>
      </p:sp>
      <p:sp>
        <p:nvSpPr>
          <p:cNvPr name="Freeform 6" id="6"/>
          <p:cNvSpPr/>
          <p:nvPr/>
        </p:nvSpPr>
        <p:spPr>
          <a:xfrm flipH="false" flipV="false" rot="0">
            <a:off x="1028700" y="6521903"/>
            <a:ext cx="4721048" cy="2277201"/>
          </a:xfrm>
          <a:custGeom>
            <a:avLst/>
            <a:gdLst/>
            <a:ahLst/>
            <a:cxnLst/>
            <a:rect r="r" b="b" t="t" l="l"/>
            <a:pathLst>
              <a:path h="2277201" w="4721048">
                <a:moveTo>
                  <a:pt x="0" y="0"/>
                </a:moveTo>
                <a:lnTo>
                  <a:pt x="4721048" y="0"/>
                </a:lnTo>
                <a:lnTo>
                  <a:pt x="4721048" y="2277201"/>
                </a:lnTo>
                <a:lnTo>
                  <a:pt x="0" y="2277201"/>
                </a:lnTo>
                <a:lnTo>
                  <a:pt x="0" y="0"/>
                </a:lnTo>
                <a:close/>
              </a:path>
            </a:pathLst>
          </a:custGeom>
          <a:blipFill>
            <a:blip r:embed="rId5"/>
            <a:stretch>
              <a:fillRect l="-9963" t="-52963" r="-127733" b="-74037"/>
            </a:stretch>
          </a:blipFill>
        </p:spPr>
      </p:sp>
      <p:sp>
        <p:nvSpPr>
          <p:cNvPr name="Freeform 7" id="7"/>
          <p:cNvSpPr/>
          <p:nvPr/>
        </p:nvSpPr>
        <p:spPr>
          <a:xfrm flipH="false" flipV="false" rot="-1444641">
            <a:off x="11589094" y="2394860"/>
            <a:ext cx="2373618" cy="1480544"/>
          </a:xfrm>
          <a:custGeom>
            <a:avLst/>
            <a:gdLst/>
            <a:ahLst/>
            <a:cxnLst/>
            <a:rect r="r" b="b" t="t" l="l"/>
            <a:pathLst>
              <a:path h="1480544" w="2373618">
                <a:moveTo>
                  <a:pt x="0" y="0"/>
                </a:moveTo>
                <a:lnTo>
                  <a:pt x="2373618" y="0"/>
                </a:lnTo>
                <a:lnTo>
                  <a:pt x="2373618" y="1480545"/>
                </a:lnTo>
                <a:lnTo>
                  <a:pt x="0" y="1480545"/>
                </a:lnTo>
                <a:lnTo>
                  <a:pt x="0" y="0"/>
                </a:lnTo>
                <a:close/>
              </a:path>
            </a:pathLst>
          </a:custGeom>
          <a:blipFill>
            <a:blip r:embed="rId6"/>
            <a:stretch>
              <a:fillRect l="0" t="0" r="0" b="0"/>
            </a:stretch>
          </a:blipFill>
        </p:spPr>
      </p:sp>
      <p:sp>
        <p:nvSpPr>
          <p:cNvPr name="Freeform 8" id="8"/>
          <p:cNvSpPr/>
          <p:nvPr/>
        </p:nvSpPr>
        <p:spPr>
          <a:xfrm flipH="false" flipV="false" rot="1483153">
            <a:off x="14745215" y="3554907"/>
            <a:ext cx="2373618" cy="1480544"/>
          </a:xfrm>
          <a:custGeom>
            <a:avLst/>
            <a:gdLst/>
            <a:ahLst/>
            <a:cxnLst/>
            <a:rect r="r" b="b" t="t" l="l"/>
            <a:pathLst>
              <a:path h="1480544" w="2373618">
                <a:moveTo>
                  <a:pt x="0" y="0"/>
                </a:moveTo>
                <a:lnTo>
                  <a:pt x="2373618" y="0"/>
                </a:lnTo>
                <a:lnTo>
                  <a:pt x="2373618" y="1480545"/>
                </a:lnTo>
                <a:lnTo>
                  <a:pt x="0" y="1480545"/>
                </a:lnTo>
                <a:lnTo>
                  <a:pt x="0" y="0"/>
                </a:lnTo>
                <a:close/>
              </a:path>
            </a:pathLst>
          </a:custGeom>
          <a:blipFill>
            <a:blip r:embed="rId7"/>
            <a:stretch>
              <a:fillRect l="-5691" t="0" r="-5691" b="0"/>
            </a:stretch>
          </a:blipFill>
        </p:spPr>
      </p:sp>
      <p:sp>
        <p:nvSpPr>
          <p:cNvPr name="Freeform 9" id="9"/>
          <p:cNvSpPr/>
          <p:nvPr/>
        </p:nvSpPr>
        <p:spPr>
          <a:xfrm flipH="false" flipV="false" rot="-1502609">
            <a:off x="11778500" y="4216503"/>
            <a:ext cx="2373618" cy="1480544"/>
          </a:xfrm>
          <a:custGeom>
            <a:avLst/>
            <a:gdLst/>
            <a:ahLst/>
            <a:cxnLst/>
            <a:rect r="r" b="b" t="t" l="l"/>
            <a:pathLst>
              <a:path h="1480544" w="2373618">
                <a:moveTo>
                  <a:pt x="0" y="0"/>
                </a:moveTo>
                <a:lnTo>
                  <a:pt x="2373618" y="0"/>
                </a:lnTo>
                <a:lnTo>
                  <a:pt x="2373618" y="1480544"/>
                </a:lnTo>
                <a:lnTo>
                  <a:pt x="0" y="1480544"/>
                </a:lnTo>
                <a:lnTo>
                  <a:pt x="0" y="0"/>
                </a:lnTo>
                <a:close/>
              </a:path>
            </a:pathLst>
          </a:custGeom>
          <a:blipFill>
            <a:blip r:embed="rId8"/>
            <a:stretch>
              <a:fillRect l="-21" t="-6859" r="-21" b="0"/>
            </a:stretch>
          </a:blipFill>
        </p:spPr>
      </p:sp>
      <p:sp>
        <p:nvSpPr>
          <p:cNvPr name="Freeform 10" id="10"/>
          <p:cNvSpPr/>
          <p:nvPr/>
        </p:nvSpPr>
        <p:spPr>
          <a:xfrm flipH="false" flipV="false" rot="1503756">
            <a:off x="14746246" y="5576542"/>
            <a:ext cx="2373618" cy="1480544"/>
          </a:xfrm>
          <a:custGeom>
            <a:avLst/>
            <a:gdLst/>
            <a:ahLst/>
            <a:cxnLst/>
            <a:rect r="r" b="b" t="t" l="l"/>
            <a:pathLst>
              <a:path h="1480544" w="2373618">
                <a:moveTo>
                  <a:pt x="0" y="0"/>
                </a:moveTo>
                <a:lnTo>
                  <a:pt x="2373618" y="0"/>
                </a:lnTo>
                <a:lnTo>
                  <a:pt x="2373618" y="1480544"/>
                </a:lnTo>
                <a:lnTo>
                  <a:pt x="0" y="1480544"/>
                </a:lnTo>
                <a:lnTo>
                  <a:pt x="0" y="0"/>
                </a:lnTo>
                <a:close/>
              </a:path>
            </a:pathLst>
          </a:custGeom>
          <a:blipFill>
            <a:blip r:embed="rId9"/>
            <a:stretch>
              <a:fillRect l="0" t="0" r="0" b="-6813"/>
            </a:stretch>
          </a:blipFill>
        </p:spPr>
      </p:sp>
      <p:sp>
        <p:nvSpPr>
          <p:cNvPr name="Freeform 11" id="11"/>
          <p:cNvSpPr/>
          <p:nvPr/>
        </p:nvSpPr>
        <p:spPr>
          <a:xfrm flipH="false" flipV="false" rot="-1474224">
            <a:off x="11779937" y="6111887"/>
            <a:ext cx="2373618" cy="1480544"/>
          </a:xfrm>
          <a:custGeom>
            <a:avLst/>
            <a:gdLst/>
            <a:ahLst/>
            <a:cxnLst/>
            <a:rect r="r" b="b" t="t" l="l"/>
            <a:pathLst>
              <a:path h="1480544" w="2373618">
                <a:moveTo>
                  <a:pt x="0" y="0"/>
                </a:moveTo>
                <a:lnTo>
                  <a:pt x="2373618" y="0"/>
                </a:lnTo>
                <a:lnTo>
                  <a:pt x="2373618" y="1480544"/>
                </a:lnTo>
                <a:lnTo>
                  <a:pt x="0" y="1480544"/>
                </a:lnTo>
                <a:lnTo>
                  <a:pt x="0" y="0"/>
                </a:lnTo>
                <a:close/>
              </a:path>
            </a:pathLst>
          </a:custGeom>
          <a:blipFill>
            <a:blip r:embed="rId10"/>
            <a:stretch>
              <a:fillRect l="-6654" t="0" r="0" b="-13921"/>
            </a:stretch>
          </a:blipFill>
        </p:spPr>
      </p:sp>
      <p:sp>
        <p:nvSpPr>
          <p:cNvPr name="Freeform 12" id="12"/>
          <p:cNvSpPr/>
          <p:nvPr/>
        </p:nvSpPr>
        <p:spPr>
          <a:xfrm flipH="false" flipV="false" rot="1476788">
            <a:off x="14366202" y="7278617"/>
            <a:ext cx="2279917" cy="1480544"/>
          </a:xfrm>
          <a:custGeom>
            <a:avLst/>
            <a:gdLst/>
            <a:ahLst/>
            <a:cxnLst/>
            <a:rect r="r" b="b" t="t" l="l"/>
            <a:pathLst>
              <a:path h="1480544" w="2279917">
                <a:moveTo>
                  <a:pt x="0" y="0"/>
                </a:moveTo>
                <a:lnTo>
                  <a:pt x="2279917" y="0"/>
                </a:lnTo>
                <a:lnTo>
                  <a:pt x="2279917" y="1480544"/>
                </a:lnTo>
                <a:lnTo>
                  <a:pt x="0" y="1480544"/>
                </a:lnTo>
                <a:lnTo>
                  <a:pt x="0" y="0"/>
                </a:lnTo>
                <a:close/>
              </a:path>
            </a:pathLst>
          </a:custGeom>
          <a:blipFill>
            <a:blip r:embed="rId11"/>
            <a:stretch>
              <a:fillRect l="-7952" t="0" r="0" b="-10756"/>
            </a:stretch>
          </a:blipFill>
        </p:spPr>
      </p:sp>
      <p:sp>
        <p:nvSpPr>
          <p:cNvPr name="TextBox 13" id="13"/>
          <p:cNvSpPr txBox="true"/>
          <p:nvPr/>
        </p:nvSpPr>
        <p:spPr>
          <a:xfrm rot="0">
            <a:off x="1028700" y="598767"/>
            <a:ext cx="13328078" cy="565150"/>
          </a:xfrm>
          <a:prstGeom prst="rect">
            <a:avLst/>
          </a:prstGeom>
        </p:spPr>
        <p:txBody>
          <a:bodyPr anchor="t" rtlCol="false" tIns="0" lIns="0" bIns="0" rIns="0">
            <a:spAutoFit/>
          </a:bodyPr>
          <a:lstStyle/>
          <a:p>
            <a:pPr algn="l">
              <a:lnSpc>
                <a:spcPts val="4399"/>
              </a:lnSpc>
            </a:pPr>
            <a:r>
              <a:rPr lang="en-US" sz="3999">
                <a:solidFill>
                  <a:srgbClr val="1836B2"/>
                </a:solidFill>
                <a:latin typeface="Fira Sans Semi-Bold"/>
                <a:ea typeface="Fira Sans Semi-Bold"/>
                <a:cs typeface="Fira Sans Semi-Bold"/>
                <a:sym typeface="Fira Sans Semi-Bold"/>
              </a:rPr>
              <a:t>Total Sales for each Category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96110" y="1679849"/>
            <a:ext cx="9117030" cy="4516044"/>
          </a:xfrm>
          <a:custGeom>
            <a:avLst/>
            <a:gdLst/>
            <a:ahLst/>
            <a:cxnLst/>
            <a:rect r="r" b="b" t="t" l="l"/>
            <a:pathLst>
              <a:path h="4516044" w="9117030">
                <a:moveTo>
                  <a:pt x="0" y="0"/>
                </a:moveTo>
                <a:lnTo>
                  <a:pt x="9117030" y="0"/>
                </a:lnTo>
                <a:lnTo>
                  <a:pt x="9117030" y="4516044"/>
                </a:lnTo>
                <a:lnTo>
                  <a:pt x="0" y="4516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994635" y="1819059"/>
            <a:ext cx="395874" cy="593811"/>
          </a:xfrm>
          <a:custGeom>
            <a:avLst/>
            <a:gdLst/>
            <a:ahLst/>
            <a:cxnLst/>
            <a:rect r="r" b="b" t="t" l="l"/>
            <a:pathLst>
              <a:path h="593811" w="395874">
                <a:moveTo>
                  <a:pt x="0" y="0"/>
                </a:moveTo>
                <a:lnTo>
                  <a:pt x="395874" y="0"/>
                </a:lnTo>
                <a:lnTo>
                  <a:pt x="395874" y="593811"/>
                </a:lnTo>
                <a:lnTo>
                  <a:pt x="0" y="5938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4658324" y="7128223"/>
            <a:ext cx="3109761" cy="593811"/>
            <a:chOff x="0" y="0"/>
            <a:chExt cx="4146348" cy="791749"/>
          </a:xfrm>
        </p:grpSpPr>
        <p:sp>
          <p:nvSpPr>
            <p:cNvPr name="Freeform 5" id="5"/>
            <p:cNvSpPr/>
            <p:nvPr/>
          </p:nvSpPr>
          <p:spPr>
            <a:xfrm flipH="false" flipV="false" rot="0">
              <a:off x="0" y="0"/>
              <a:ext cx="527832" cy="791749"/>
            </a:xfrm>
            <a:custGeom>
              <a:avLst/>
              <a:gdLst/>
              <a:ahLst/>
              <a:cxnLst/>
              <a:rect r="r" b="b" t="t" l="l"/>
              <a:pathLst>
                <a:path h="791749" w="527832">
                  <a:moveTo>
                    <a:pt x="0" y="0"/>
                  </a:moveTo>
                  <a:lnTo>
                    <a:pt x="527832" y="0"/>
                  </a:lnTo>
                  <a:lnTo>
                    <a:pt x="527832" y="791749"/>
                  </a:lnTo>
                  <a:lnTo>
                    <a:pt x="0" y="7917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954797" y="24399"/>
              <a:ext cx="3191551" cy="676275"/>
            </a:xfrm>
            <a:prstGeom prst="rect">
              <a:avLst/>
            </a:prstGeom>
          </p:spPr>
          <p:txBody>
            <a:bodyPr anchor="t" rtlCol="false" tIns="0" lIns="0" bIns="0" rIns="0">
              <a:spAutoFit/>
            </a:bodyPr>
            <a:lstStyle/>
            <a:p>
              <a:pPr algn="l">
                <a:lnSpc>
                  <a:spcPts val="4200"/>
                </a:lnSpc>
              </a:pPr>
              <a:r>
                <a:rPr lang="en-US" sz="3000" spc="15">
                  <a:solidFill>
                    <a:srgbClr val="000000"/>
                  </a:solidFill>
                  <a:latin typeface="Fira Sans Medium"/>
                  <a:ea typeface="Fira Sans Medium"/>
                  <a:cs typeface="Fira Sans Medium"/>
                  <a:sym typeface="Fira Sans Medium"/>
                </a:rPr>
                <a:t> Available</a:t>
              </a:r>
            </a:p>
          </p:txBody>
        </p:sp>
      </p:grpSp>
      <p:grpSp>
        <p:nvGrpSpPr>
          <p:cNvPr name="Group 7" id="7"/>
          <p:cNvGrpSpPr/>
          <p:nvPr/>
        </p:nvGrpSpPr>
        <p:grpSpPr>
          <a:xfrm rot="0">
            <a:off x="0" y="9515874"/>
            <a:ext cx="18288000" cy="1542251"/>
            <a:chOff x="0" y="0"/>
            <a:chExt cx="63702308" cy="5372100"/>
          </a:xfrm>
        </p:grpSpPr>
        <p:sp>
          <p:nvSpPr>
            <p:cNvPr name="Freeform 8" id="8"/>
            <p:cNvSpPr/>
            <p:nvPr/>
          </p:nvSpPr>
          <p:spPr>
            <a:xfrm flipH="false" flipV="false" rot="0">
              <a:off x="0" y="0"/>
              <a:ext cx="63702307" cy="5372100"/>
            </a:xfrm>
            <a:custGeom>
              <a:avLst/>
              <a:gdLst/>
              <a:ahLst/>
              <a:cxnLst/>
              <a:rect r="r" b="b" t="t" l="l"/>
              <a:pathLst>
                <a:path h="5372100" w="63702307">
                  <a:moveTo>
                    <a:pt x="62151636" y="0"/>
                  </a:moveTo>
                  <a:lnTo>
                    <a:pt x="1550670" y="0"/>
                  </a:lnTo>
                  <a:lnTo>
                    <a:pt x="0" y="2686050"/>
                  </a:lnTo>
                  <a:lnTo>
                    <a:pt x="1550670" y="5372100"/>
                  </a:lnTo>
                  <a:lnTo>
                    <a:pt x="62151636" y="5372100"/>
                  </a:lnTo>
                  <a:lnTo>
                    <a:pt x="63702307" y="2686050"/>
                  </a:lnTo>
                  <a:lnTo>
                    <a:pt x="62151636" y="0"/>
                  </a:lnTo>
                  <a:close/>
                </a:path>
              </a:pathLst>
            </a:custGeom>
            <a:solidFill>
              <a:srgbClr val="A066CB"/>
            </a:solidFill>
          </p:spPr>
        </p:sp>
      </p:grpSp>
      <p:grpSp>
        <p:nvGrpSpPr>
          <p:cNvPr name="Group 9" id="9"/>
          <p:cNvGrpSpPr/>
          <p:nvPr/>
        </p:nvGrpSpPr>
        <p:grpSpPr>
          <a:xfrm rot="0">
            <a:off x="808405" y="620440"/>
            <a:ext cx="5646891" cy="731272"/>
            <a:chOff x="0" y="0"/>
            <a:chExt cx="7529188" cy="975029"/>
          </a:xfrm>
        </p:grpSpPr>
        <p:sp>
          <p:nvSpPr>
            <p:cNvPr name="TextBox 10" id="10"/>
            <p:cNvSpPr txBox="true"/>
            <p:nvPr/>
          </p:nvSpPr>
          <p:spPr>
            <a:xfrm rot="0">
              <a:off x="0" y="19050"/>
              <a:ext cx="7529188" cy="577745"/>
            </a:xfrm>
            <a:prstGeom prst="rect">
              <a:avLst/>
            </a:prstGeom>
          </p:spPr>
          <p:txBody>
            <a:bodyPr anchor="t" rtlCol="false" tIns="0" lIns="0" bIns="0" rIns="0">
              <a:spAutoFit/>
            </a:bodyPr>
            <a:lstStyle/>
            <a:p>
              <a:pPr algn="l">
                <a:lnSpc>
                  <a:spcPts val="3293"/>
                </a:lnSpc>
              </a:pPr>
              <a:r>
                <a:rPr lang="en-US" sz="2993">
                  <a:solidFill>
                    <a:srgbClr val="1836B2"/>
                  </a:solidFill>
                  <a:latin typeface="Fira Sans Semi-Bold"/>
                  <a:ea typeface="Fira Sans Semi-Bold"/>
                  <a:cs typeface="Fira Sans Semi-Bold"/>
                  <a:sym typeface="Fira Sans Semi-Bold"/>
                </a:rPr>
                <a:t>Customers availavle in :</a:t>
              </a:r>
            </a:p>
          </p:txBody>
        </p:sp>
        <p:sp>
          <p:nvSpPr>
            <p:cNvPr name="AutoShape 11" id="11"/>
            <p:cNvSpPr/>
            <p:nvPr/>
          </p:nvSpPr>
          <p:spPr>
            <a:xfrm>
              <a:off x="0" y="957288"/>
              <a:ext cx="7529188" cy="0"/>
            </a:xfrm>
            <a:prstGeom prst="line">
              <a:avLst/>
            </a:prstGeom>
            <a:ln cap="rnd" w="35481">
              <a:solidFill>
                <a:srgbClr val="86C7ED"/>
              </a:solidFill>
              <a:prstDash val="solid"/>
              <a:headEnd type="none" len="sm" w="sm"/>
              <a:tailEnd type="none" len="sm" w="sm"/>
            </a:ln>
          </p:spPr>
        </p:sp>
      </p:grpSp>
      <p:sp>
        <p:nvSpPr>
          <p:cNvPr name="Freeform 12" id="12"/>
          <p:cNvSpPr/>
          <p:nvPr/>
        </p:nvSpPr>
        <p:spPr>
          <a:xfrm flipH="false" flipV="false" rot="0">
            <a:off x="15654167" y="1819059"/>
            <a:ext cx="395874" cy="593811"/>
          </a:xfrm>
          <a:custGeom>
            <a:avLst/>
            <a:gdLst/>
            <a:ahLst/>
            <a:cxnLst/>
            <a:rect r="r" b="b" t="t" l="l"/>
            <a:pathLst>
              <a:path h="593811" w="395874">
                <a:moveTo>
                  <a:pt x="0" y="0"/>
                </a:moveTo>
                <a:lnTo>
                  <a:pt x="395874" y="0"/>
                </a:lnTo>
                <a:lnTo>
                  <a:pt x="395874" y="593811"/>
                </a:lnTo>
                <a:lnTo>
                  <a:pt x="0" y="5938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2866325" y="3344059"/>
            <a:ext cx="395874" cy="593811"/>
          </a:xfrm>
          <a:custGeom>
            <a:avLst/>
            <a:gdLst/>
            <a:ahLst/>
            <a:cxnLst/>
            <a:rect r="r" b="b" t="t" l="l"/>
            <a:pathLst>
              <a:path h="593811" w="395874">
                <a:moveTo>
                  <a:pt x="0" y="0"/>
                </a:moveTo>
                <a:lnTo>
                  <a:pt x="395874" y="0"/>
                </a:lnTo>
                <a:lnTo>
                  <a:pt x="395874" y="593812"/>
                </a:lnTo>
                <a:lnTo>
                  <a:pt x="0" y="5938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6863426" y="4549689"/>
            <a:ext cx="395874" cy="593811"/>
          </a:xfrm>
          <a:custGeom>
            <a:avLst/>
            <a:gdLst/>
            <a:ahLst/>
            <a:cxnLst/>
            <a:rect r="r" b="b" t="t" l="l"/>
            <a:pathLst>
              <a:path h="593811" w="395874">
                <a:moveTo>
                  <a:pt x="0" y="0"/>
                </a:moveTo>
                <a:lnTo>
                  <a:pt x="395874" y="0"/>
                </a:lnTo>
                <a:lnTo>
                  <a:pt x="395874" y="593811"/>
                </a:lnTo>
                <a:lnTo>
                  <a:pt x="0" y="5938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2133584" y="1382943"/>
            <a:ext cx="395874" cy="593811"/>
          </a:xfrm>
          <a:custGeom>
            <a:avLst/>
            <a:gdLst/>
            <a:ahLst/>
            <a:cxnLst/>
            <a:rect r="r" b="b" t="t" l="l"/>
            <a:pathLst>
              <a:path h="593811" w="395874">
                <a:moveTo>
                  <a:pt x="0" y="0"/>
                </a:moveTo>
                <a:lnTo>
                  <a:pt x="395874" y="0"/>
                </a:lnTo>
                <a:lnTo>
                  <a:pt x="395874" y="593811"/>
                </a:lnTo>
                <a:lnTo>
                  <a:pt x="0" y="5938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1119532" y="5040284"/>
            <a:ext cx="395874" cy="593811"/>
          </a:xfrm>
          <a:custGeom>
            <a:avLst/>
            <a:gdLst/>
            <a:ahLst/>
            <a:cxnLst/>
            <a:rect r="r" b="b" t="t" l="l"/>
            <a:pathLst>
              <a:path h="593811" w="395874">
                <a:moveTo>
                  <a:pt x="0" y="0"/>
                </a:moveTo>
                <a:lnTo>
                  <a:pt x="395874" y="0"/>
                </a:lnTo>
                <a:lnTo>
                  <a:pt x="395874" y="593812"/>
                </a:lnTo>
                <a:lnTo>
                  <a:pt x="0" y="5938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9994635" y="2709776"/>
            <a:ext cx="395874" cy="593811"/>
          </a:xfrm>
          <a:custGeom>
            <a:avLst/>
            <a:gdLst/>
            <a:ahLst/>
            <a:cxnLst/>
            <a:rect r="r" b="b" t="t" l="l"/>
            <a:pathLst>
              <a:path h="593811" w="395874">
                <a:moveTo>
                  <a:pt x="0" y="0"/>
                </a:moveTo>
                <a:lnTo>
                  <a:pt x="395874" y="0"/>
                </a:lnTo>
                <a:lnTo>
                  <a:pt x="395874" y="593811"/>
                </a:lnTo>
                <a:lnTo>
                  <a:pt x="0" y="5938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642865" y="1677570"/>
            <a:ext cx="1870131" cy="7736147"/>
          </a:xfrm>
          <a:custGeom>
            <a:avLst/>
            <a:gdLst/>
            <a:ahLst/>
            <a:cxnLst/>
            <a:rect r="r" b="b" t="t" l="l"/>
            <a:pathLst>
              <a:path h="7736147" w="1870131">
                <a:moveTo>
                  <a:pt x="0" y="0"/>
                </a:moveTo>
                <a:lnTo>
                  <a:pt x="1870130" y="0"/>
                </a:lnTo>
                <a:lnTo>
                  <a:pt x="1870130" y="7736147"/>
                </a:lnTo>
                <a:lnTo>
                  <a:pt x="0" y="7736147"/>
                </a:lnTo>
                <a:lnTo>
                  <a:pt x="0" y="0"/>
                </a:lnTo>
                <a:close/>
              </a:path>
            </a:pathLst>
          </a:custGeom>
          <a:blipFill>
            <a:blip r:embed="rId6"/>
            <a:stretch>
              <a:fillRect l="-22417" t="-6921" r="-228921" b="0"/>
            </a:stretch>
          </a:blipFill>
        </p:spPr>
      </p:sp>
      <p:sp>
        <p:nvSpPr>
          <p:cNvPr name="Freeform 19" id="19"/>
          <p:cNvSpPr/>
          <p:nvPr/>
        </p:nvSpPr>
        <p:spPr>
          <a:xfrm flipH="false" flipV="false" rot="0">
            <a:off x="2512995" y="1679849"/>
            <a:ext cx="1588466" cy="7733868"/>
          </a:xfrm>
          <a:custGeom>
            <a:avLst/>
            <a:gdLst/>
            <a:ahLst/>
            <a:cxnLst/>
            <a:rect r="r" b="b" t="t" l="l"/>
            <a:pathLst>
              <a:path h="7733868" w="1588466">
                <a:moveTo>
                  <a:pt x="0" y="0"/>
                </a:moveTo>
                <a:lnTo>
                  <a:pt x="1588467" y="0"/>
                </a:lnTo>
                <a:lnTo>
                  <a:pt x="1588467" y="7733868"/>
                </a:lnTo>
                <a:lnTo>
                  <a:pt x="0" y="7733868"/>
                </a:lnTo>
                <a:lnTo>
                  <a:pt x="0" y="0"/>
                </a:lnTo>
                <a:close/>
              </a:path>
            </a:pathLst>
          </a:custGeom>
          <a:blipFill>
            <a:blip r:embed="rId7"/>
            <a:stretch>
              <a:fillRect l="-29966" t="-7223" r="-248423" b="0"/>
            </a:stretch>
          </a:blipFill>
        </p:spPr>
      </p:sp>
      <p:sp>
        <p:nvSpPr>
          <p:cNvPr name="Freeform 20" id="20"/>
          <p:cNvSpPr/>
          <p:nvPr/>
        </p:nvSpPr>
        <p:spPr>
          <a:xfrm flipH="false" flipV="false" rot="0">
            <a:off x="4158214" y="1669369"/>
            <a:ext cx="1613299" cy="7744347"/>
          </a:xfrm>
          <a:custGeom>
            <a:avLst/>
            <a:gdLst/>
            <a:ahLst/>
            <a:cxnLst/>
            <a:rect r="r" b="b" t="t" l="l"/>
            <a:pathLst>
              <a:path h="7744347" w="1613299">
                <a:moveTo>
                  <a:pt x="0" y="0"/>
                </a:moveTo>
                <a:lnTo>
                  <a:pt x="1613298" y="0"/>
                </a:lnTo>
                <a:lnTo>
                  <a:pt x="1613298" y="7744348"/>
                </a:lnTo>
                <a:lnTo>
                  <a:pt x="0" y="7744348"/>
                </a:lnTo>
                <a:lnTo>
                  <a:pt x="0" y="0"/>
                </a:lnTo>
                <a:close/>
              </a:path>
            </a:pathLst>
          </a:custGeom>
          <a:blipFill>
            <a:blip r:embed="rId8"/>
            <a:stretch>
              <a:fillRect l="-32362" t="-3272" r="-271060" b="0"/>
            </a:stretch>
          </a:blipFill>
        </p:spPr>
      </p:sp>
      <p:sp>
        <p:nvSpPr>
          <p:cNvPr name="Freeform 21" id="21"/>
          <p:cNvSpPr/>
          <p:nvPr/>
        </p:nvSpPr>
        <p:spPr>
          <a:xfrm flipH="false" flipV="false" rot="0">
            <a:off x="5847712" y="1752317"/>
            <a:ext cx="1533923" cy="7763557"/>
          </a:xfrm>
          <a:custGeom>
            <a:avLst/>
            <a:gdLst/>
            <a:ahLst/>
            <a:cxnLst/>
            <a:rect r="r" b="b" t="t" l="l"/>
            <a:pathLst>
              <a:path h="7763557" w="1533923">
                <a:moveTo>
                  <a:pt x="0" y="0"/>
                </a:moveTo>
                <a:lnTo>
                  <a:pt x="1533923" y="0"/>
                </a:lnTo>
                <a:lnTo>
                  <a:pt x="1533923" y="7763557"/>
                </a:lnTo>
                <a:lnTo>
                  <a:pt x="0" y="7763557"/>
                </a:lnTo>
                <a:lnTo>
                  <a:pt x="0" y="0"/>
                </a:lnTo>
                <a:close/>
              </a:path>
            </a:pathLst>
          </a:custGeom>
          <a:blipFill>
            <a:blip r:embed="rId9"/>
            <a:stretch>
              <a:fillRect l="-32421" t="-4142" r="-316441" b="-5230"/>
            </a:stretch>
          </a:blipFill>
        </p:spPr>
      </p:sp>
      <p:sp>
        <p:nvSpPr>
          <p:cNvPr name="Freeform 22" id="22"/>
          <p:cNvSpPr/>
          <p:nvPr/>
        </p:nvSpPr>
        <p:spPr>
          <a:xfrm flipH="false" flipV="false" rot="0">
            <a:off x="7575982" y="6030353"/>
            <a:ext cx="2015042" cy="3383364"/>
          </a:xfrm>
          <a:custGeom>
            <a:avLst/>
            <a:gdLst/>
            <a:ahLst/>
            <a:cxnLst/>
            <a:rect r="r" b="b" t="t" l="l"/>
            <a:pathLst>
              <a:path h="3383364" w="2015042">
                <a:moveTo>
                  <a:pt x="0" y="0"/>
                </a:moveTo>
                <a:lnTo>
                  <a:pt x="2015042" y="0"/>
                </a:lnTo>
                <a:lnTo>
                  <a:pt x="2015042" y="3383364"/>
                </a:lnTo>
                <a:lnTo>
                  <a:pt x="0" y="3383364"/>
                </a:lnTo>
                <a:lnTo>
                  <a:pt x="0" y="0"/>
                </a:lnTo>
                <a:close/>
              </a:path>
            </a:pathLst>
          </a:custGeom>
          <a:blipFill>
            <a:blip r:embed="rId10"/>
            <a:stretch>
              <a:fillRect l="-23471" t="-29871" r="-328600" b="-25162"/>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777484" y="1066800"/>
            <a:ext cx="9481816" cy="720725"/>
          </a:xfrm>
          <a:prstGeom prst="rect">
            <a:avLst/>
          </a:prstGeom>
        </p:spPr>
        <p:txBody>
          <a:bodyPr anchor="t" rtlCol="false" tIns="0" lIns="0" bIns="0" rIns="0">
            <a:spAutoFit/>
          </a:bodyPr>
          <a:lstStyle/>
          <a:p>
            <a:pPr algn="r">
              <a:lnSpc>
                <a:spcPts val="5500"/>
              </a:lnSpc>
            </a:pPr>
            <a:r>
              <a:rPr lang="en-US" sz="5000">
                <a:solidFill>
                  <a:srgbClr val="1836B2"/>
                </a:solidFill>
                <a:latin typeface="Fira Sans Semi-Bold"/>
                <a:ea typeface="Fira Sans Semi-Bold"/>
                <a:cs typeface="Fira Sans Semi-Bold"/>
                <a:sym typeface="Fira Sans Semi-Bold"/>
              </a:rPr>
              <a:t>Importance of Analysis</a:t>
            </a:r>
          </a:p>
        </p:txBody>
      </p:sp>
      <p:sp>
        <p:nvSpPr>
          <p:cNvPr name="TextBox 3" id="3"/>
          <p:cNvSpPr txBox="true"/>
          <p:nvPr/>
        </p:nvSpPr>
        <p:spPr>
          <a:xfrm rot="0">
            <a:off x="8859446" y="1983887"/>
            <a:ext cx="8399854" cy="6523795"/>
          </a:xfrm>
          <a:prstGeom prst="rect">
            <a:avLst/>
          </a:prstGeom>
        </p:spPr>
        <p:txBody>
          <a:bodyPr anchor="t" rtlCol="false" tIns="0" lIns="0" bIns="0" rIns="0">
            <a:spAutoFit/>
          </a:bodyPr>
          <a:lstStyle/>
          <a:p>
            <a:pPr algn="r">
              <a:lnSpc>
                <a:spcPts val="3720"/>
              </a:lnSpc>
            </a:pPr>
            <a:r>
              <a:rPr lang="en-US" sz="2657" spc="13">
                <a:solidFill>
                  <a:srgbClr val="000000"/>
                </a:solidFill>
                <a:latin typeface="Fira Sans Light"/>
                <a:ea typeface="Fira Sans Light"/>
                <a:cs typeface="Fira Sans Light"/>
                <a:sym typeface="Fira Sans Light"/>
              </a:rPr>
              <a:t>The insights derived from these queries are crucial for making data-driven decisions in the retail environment. Understanding customer preferences allows the store to tailor marketing efforts and personalize offers, ultimately enhancing customer satisfaction and loyalty. Analyzing product sales and stock levels helps in optimizing inventory management, ensuring that popular items are always in stock while reducing the carrying cost of less popular items. The breakdown of payment methods provides a clearer picture of customer preferences, enabling the store to refine its payment options and potentially introduce new ones to improve the shopping experience.</a:t>
            </a:r>
          </a:p>
        </p:txBody>
      </p:sp>
      <p:grpSp>
        <p:nvGrpSpPr>
          <p:cNvPr name="Group 4" id="4"/>
          <p:cNvGrpSpPr/>
          <p:nvPr/>
        </p:nvGrpSpPr>
        <p:grpSpPr>
          <a:xfrm rot="0">
            <a:off x="-4858654" y="-680491"/>
            <a:ext cx="11774707" cy="1019636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5296" t="-2068" r="-23848" b="-5054"/>
              </a:stretch>
            </a:blipFill>
          </p:spPr>
        </p:sp>
      </p:grpSp>
      <p:grpSp>
        <p:nvGrpSpPr>
          <p:cNvPr name="Group 6" id="6"/>
          <p:cNvGrpSpPr/>
          <p:nvPr/>
        </p:nvGrpSpPr>
        <p:grpSpPr>
          <a:xfrm rot="0">
            <a:off x="3524297" y="9515874"/>
            <a:ext cx="15252699" cy="1542251"/>
            <a:chOff x="0" y="0"/>
            <a:chExt cx="53129492" cy="5372100"/>
          </a:xfrm>
        </p:grpSpPr>
        <p:sp>
          <p:nvSpPr>
            <p:cNvPr name="Freeform 7" id="7"/>
            <p:cNvSpPr/>
            <p:nvPr/>
          </p:nvSpPr>
          <p:spPr>
            <a:xfrm flipH="false" flipV="false" rot="0">
              <a:off x="0" y="0"/>
              <a:ext cx="53129495" cy="5372100"/>
            </a:xfrm>
            <a:custGeom>
              <a:avLst/>
              <a:gdLst/>
              <a:ahLst/>
              <a:cxnLst/>
              <a:rect r="r" b="b" t="t" l="l"/>
              <a:pathLst>
                <a:path h="5372100" w="53129495">
                  <a:moveTo>
                    <a:pt x="51578821" y="0"/>
                  </a:moveTo>
                  <a:lnTo>
                    <a:pt x="1550670" y="0"/>
                  </a:lnTo>
                  <a:lnTo>
                    <a:pt x="0" y="2686050"/>
                  </a:lnTo>
                  <a:lnTo>
                    <a:pt x="1550670" y="5372100"/>
                  </a:lnTo>
                  <a:lnTo>
                    <a:pt x="51578821" y="5372100"/>
                  </a:lnTo>
                  <a:lnTo>
                    <a:pt x="53129495" y="2686050"/>
                  </a:lnTo>
                  <a:lnTo>
                    <a:pt x="51578821" y="0"/>
                  </a:lnTo>
                  <a:close/>
                </a:path>
              </a:pathLst>
            </a:custGeom>
            <a:solidFill>
              <a:srgbClr val="A066CB"/>
            </a:solid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066CB"/>
        </a:solidFill>
      </p:bgPr>
    </p:bg>
    <p:spTree>
      <p:nvGrpSpPr>
        <p:cNvPr id="1" name=""/>
        <p:cNvGrpSpPr/>
        <p:nvPr/>
      </p:nvGrpSpPr>
      <p:grpSpPr>
        <a:xfrm>
          <a:off x="0" y="0"/>
          <a:ext cx="0" cy="0"/>
          <a:chOff x="0" y="0"/>
          <a:chExt cx="0" cy="0"/>
        </a:xfrm>
      </p:grpSpPr>
      <p:sp>
        <p:nvSpPr>
          <p:cNvPr name="TextBox 2" id="2"/>
          <p:cNvSpPr txBox="true"/>
          <p:nvPr/>
        </p:nvSpPr>
        <p:spPr>
          <a:xfrm rot="0">
            <a:off x="1028700" y="1066800"/>
            <a:ext cx="9481816" cy="1416050"/>
          </a:xfrm>
          <a:prstGeom prst="rect">
            <a:avLst/>
          </a:prstGeom>
        </p:spPr>
        <p:txBody>
          <a:bodyPr anchor="t" rtlCol="false" tIns="0" lIns="0" bIns="0" rIns="0">
            <a:spAutoFit/>
          </a:bodyPr>
          <a:lstStyle/>
          <a:p>
            <a:pPr algn="l">
              <a:lnSpc>
                <a:spcPts val="5500"/>
              </a:lnSpc>
            </a:pPr>
            <a:r>
              <a:rPr lang="en-US" sz="5000" spc="-50">
                <a:solidFill>
                  <a:srgbClr val="FFFFFF"/>
                </a:solidFill>
                <a:latin typeface="Fira Sans Semi-Bold"/>
                <a:ea typeface="Fira Sans Semi-Bold"/>
                <a:cs typeface="Fira Sans Semi-Bold"/>
                <a:sym typeface="Fira Sans Semi-Bold"/>
              </a:rPr>
              <a:t>Future Implications for the </a:t>
            </a:r>
          </a:p>
          <a:p>
            <a:pPr algn="l">
              <a:lnSpc>
                <a:spcPts val="5500"/>
              </a:lnSpc>
            </a:pPr>
            <a:r>
              <a:rPr lang="en-US" sz="5000" spc="-50">
                <a:solidFill>
                  <a:srgbClr val="FFFFFF"/>
                </a:solidFill>
                <a:latin typeface="Fira Sans Semi-Bold"/>
                <a:ea typeface="Fira Sans Semi-Bold"/>
                <a:cs typeface="Fira Sans Semi-Bold"/>
                <a:sym typeface="Fira Sans Semi-Bold"/>
              </a:rPr>
              <a:t>Retail Store</a:t>
            </a:r>
          </a:p>
        </p:txBody>
      </p:sp>
      <p:sp>
        <p:nvSpPr>
          <p:cNvPr name="TextBox 3" id="3"/>
          <p:cNvSpPr txBox="true"/>
          <p:nvPr/>
        </p:nvSpPr>
        <p:spPr>
          <a:xfrm rot="0">
            <a:off x="1028700" y="2701509"/>
            <a:ext cx="7849767" cy="6556791"/>
          </a:xfrm>
          <a:prstGeom prst="rect">
            <a:avLst/>
          </a:prstGeom>
        </p:spPr>
        <p:txBody>
          <a:bodyPr anchor="t" rtlCol="false" tIns="0" lIns="0" bIns="0" rIns="0">
            <a:spAutoFit/>
          </a:bodyPr>
          <a:lstStyle/>
          <a:p>
            <a:pPr algn="l">
              <a:lnSpc>
                <a:spcPts val="3477"/>
              </a:lnSpc>
            </a:pPr>
            <a:r>
              <a:rPr lang="en-US" sz="2483" spc="12">
                <a:solidFill>
                  <a:srgbClr val="FFFFFF"/>
                </a:solidFill>
                <a:latin typeface="Fira Sans Light"/>
                <a:ea typeface="Fira Sans Light"/>
                <a:cs typeface="Fira Sans Light"/>
                <a:sym typeface="Fira Sans Light"/>
              </a:rPr>
              <a:t>The findings from this analysis can guide future strategic decisions in several ways. By focusing on top customers, the store can implement loyalty programs that reward frequent buyers, driving repeat business. The product sales and stock data can inform purchasing strategies, ensuring that the right products are stocked at the right levels, reducing both out-of-stock situations and excess inventory. Additionally, understanding the seasonal trends in revenue can help the store plan promotions and sales events at optimal times, maximizing revenue. Overall, this analysis lays the groundwork for a more efficient, customer-focused retail operation that is better equipped to adapt to market changes and consumer demands.</a:t>
            </a:r>
          </a:p>
        </p:txBody>
      </p:sp>
      <p:grpSp>
        <p:nvGrpSpPr>
          <p:cNvPr name="Group 4" id="4"/>
          <p:cNvGrpSpPr/>
          <p:nvPr/>
        </p:nvGrpSpPr>
        <p:grpSpPr>
          <a:xfrm rot="0">
            <a:off x="11082016" y="-680491"/>
            <a:ext cx="11774707" cy="1019636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36609" r="0" b="-36609"/>
              </a:stretch>
            </a:blipFill>
          </p:spPr>
        </p:sp>
      </p:grpSp>
      <p:grpSp>
        <p:nvGrpSpPr>
          <p:cNvPr name="Group 6" id="6"/>
          <p:cNvGrpSpPr/>
          <p:nvPr/>
        </p:nvGrpSpPr>
        <p:grpSpPr>
          <a:xfrm rot="0">
            <a:off x="-550860" y="9515874"/>
            <a:ext cx="15007818" cy="1542251"/>
            <a:chOff x="0" y="0"/>
            <a:chExt cx="52276502" cy="5372100"/>
          </a:xfrm>
        </p:grpSpPr>
        <p:sp>
          <p:nvSpPr>
            <p:cNvPr name="Freeform 7" id="7"/>
            <p:cNvSpPr/>
            <p:nvPr/>
          </p:nvSpPr>
          <p:spPr>
            <a:xfrm flipH="false" flipV="false" rot="0">
              <a:off x="0" y="0"/>
              <a:ext cx="52276505" cy="5372100"/>
            </a:xfrm>
            <a:custGeom>
              <a:avLst/>
              <a:gdLst/>
              <a:ahLst/>
              <a:cxnLst/>
              <a:rect r="r" b="b" t="t" l="l"/>
              <a:pathLst>
                <a:path h="5372100" w="52276505">
                  <a:moveTo>
                    <a:pt x="50725831" y="0"/>
                  </a:moveTo>
                  <a:lnTo>
                    <a:pt x="1550670" y="0"/>
                  </a:lnTo>
                  <a:lnTo>
                    <a:pt x="0" y="2686050"/>
                  </a:lnTo>
                  <a:lnTo>
                    <a:pt x="1550670" y="5372100"/>
                  </a:lnTo>
                  <a:lnTo>
                    <a:pt x="50725831" y="5372100"/>
                  </a:lnTo>
                  <a:lnTo>
                    <a:pt x="52276505" y="2686050"/>
                  </a:lnTo>
                  <a:lnTo>
                    <a:pt x="50725831" y="0"/>
                  </a:lnTo>
                  <a:close/>
                </a:path>
              </a:pathLst>
            </a:custGeom>
            <a:solidFill>
              <a:srgbClr val="FFFFFF"/>
            </a:solid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4694437"/>
            <a:ext cx="6970584" cy="2124075"/>
          </a:xfrm>
          <a:prstGeom prst="rect">
            <a:avLst/>
          </a:prstGeom>
        </p:spPr>
        <p:txBody>
          <a:bodyPr anchor="t" rtlCol="false" tIns="0" lIns="0" bIns="0" rIns="0">
            <a:spAutoFit/>
          </a:bodyPr>
          <a:lstStyle/>
          <a:p>
            <a:pPr algn="r">
              <a:lnSpc>
                <a:spcPts val="4200"/>
              </a:lnSpc>
            </a:pPr>
            <a:r>
              <a:rPr lang="en-US" sz="3000" spc="15">
                <a:solidFill>
                  <a:srgbClr val="000000"/>
                </a:solidFill>
                <a:latin typeface="Fira Sans Bold"/>
                <a:ea typeface="Fira Sans Bold"/>
                <a:cs typeface="Fira Sans Bold"/>
                <a:sym typeface="Fira Sans Bold"/>
              </a:rPr>
              <a:t>Explore more queries  on my GitHub Repository</a:t>
            </a:r>
          </a:p>
          <a:p>
            <a:pPr algn="r">
              <a:lnSpc>
                <a:spcPts val="4200"/>
              </a:lnSpc>
            </a:pPr>
          </a:p>
          <a:p>
            <a:pPr algn="r">
              <a:lnSpc>
                <a:spcPts val="4200"/>
              </a:lnSpc>
            </a:pPr>
          </a:p>
        </p:txBody>
      </p:sp>
      <p:sp>
        <p:nvSpPr>
          <p:cNvPr name="AutoShape 3" id="3"/>
          <p:cNvSpPr/>
          <p:nvPr/>
        </p:nvSpPr>
        <p:spPr>
          <a:xfrm>
            <a:off x="1276083" y="6264986"/>
            <a:ext cx="6970584" cy="0"/>
          </a:xfrm>
          <a:prstGeom prst="line">
            <a:avLst/>
          </a:prstGeom>
          <a:ln cap="rnd" w="28575">
            <a:solidFill>
              <a:srgbClr val="86C7ED"/>
            </a:solidFill>
            <a:prstDash val="solid"/>
            <a:headEnd type="none" len="sm" w="sm"/>
            <a:tailEnd type="none" len="sm" w="sm"/>
          </a:ln>
        </p:spPr>
      </p:sp>
      <p:grpSp>
        <p:nvGrpSpPr>
          <p:cNvPr name="Group 4" id="4"/>
          <p:cNvGrpSpPr/>
          <p:nvPr/>
        </p:nvGrpSpPr>
        <p:grpSpPr>
          <a:xfrm rot="0">
            <a:off x="9281337" y="1303659"/>
            <a:ext cx="7977963" cy="6908557"/>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37625" t="-298" r="-12661" b="-15402"/>
              </a:stretch>
            </a:blipFill>
          </p:spPr>
        </p:sp>
      </p:grpSp>
      <p:grpSp>
        <p:nvGrpSpPr>
          <p:cNvPr name="Group 6" id="6"/>
          <p:cNvGrpSpPr/>
          <p:nvPr/>
        </p:nvGrpSpPr>
        <p:grpSpPr>
          <a:xfrm rot="0">
            <a:off x="0" y="9515874"/>
            <a:ext cx="18288000" cy="1542251"/>
            <a:chOff x="0" y="0"/>
            <a:chExt cx="63702308" cy="5372100"/>
          </a:xfrm>
        </p:grpSpPr>
        <p:sp>
          <p:nvSpPr>
            <p:cNvPr name="Freeform 7" id="7"/>
            <p:cNvSpPr/>
            <p:nvPr/>
          </p:nvSpPr>
          <p:spPr>
            <a:xfrm flipH="false" flipV="false" rot="0">
              <a:off x="0" y="0"/>
              <a:ext cx="63702307" cy="5372100"/>
            </a:xfrm>
            <a:custGeom>
              <a:avLst/>
              <a:gdLst/>
              <a:ahLst/>
              <a:cxnLst/>
              <a:rect r="r" b="b" t="t" l="l"/>
              <a:pathLst>
                <a:path h="5372100" w="63702307">
                  <a:moveTo>
                    <a:pt x="62151636" y="0"/>
                  </a:moveTo>
                  <a:lnTo>
                    <a:pt x="1550670" y="0"/>
                  </a:lnTo>
                  <a:lnTo>
                    <a:pt x="0" y="2686050"/>
                  </a:lnTo>
                  <a:lnTo>
                    <a:pt x="1550670" y="5372100"/>
                  </a:lnTo>
                  <a:lnTo>
                    <a:pt x="62151636" y="5372100"/>
                  </a:lnTo>
                  <a:lnTo>
                    <a:pt x="63702307" y="2686050"/>
                  </a:lnTo>
                  <a:lnTo>
                    <a:pt x="62151636" y="0"/>
                  </a:lnTo>
                  <a:close/>
                </a:path>
              </a:pathLst>
            </a:custGeom>
            <a:solidFill>
              <a:srgbClr val="A066CB"/>
            </a:solidFill>
          </p:spPr>
        </p:sp>
      </p:grpSp>
      <p:sp>
        <p:nvSpPr>
          <p:cNvPr name="Freeform 8" id="8"/>
          <p:cNvSpPr/>
          <p:nvPr/>
        </p:nvSpPr>
        <p:spPr>
          <a:xfrm flipH="false" flipV="false" rot="0">
            <a:off x="1276083" y="1303659"/>
            <a:ext cx="1288611" cy="735755"/>
          </a:xfrm>
          <a:custGeom>
            <a:avLst/>
            <a:gdLst/>
            <a:ahLst/>
            <a:cxnLst/>
            <a:rect r="r" b="b" t="t" l="l"/>
            <a:pathLst>
              <a:path h="735755" w="1288611">
                <a:moveTo>
                  <a:pt x="0" y="0"/>
                </a:moveTo>
                <a:lnTo>
                  <a:pt x="1288612" y="0"/>
                </a:lnTo>
                <a:lnTo>
                  <a:pt x="1288612" y="735755"/>
                </a:lnTo>
                <a:lnTo>
                  <a:pt x="0" y="735755"/>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489279"/>
            <a:ext cx="6014733" cy="2111375"/>
          </a:xfrm>
          <a:prstGeom prst="rect">
            <a:avLst/>
          </a:prstGeom>
        </p:spPr>
        <p:txBody>
          <a:bodyPr anchor="t" rtlCol="false" tIns="0" lIns="0" bIns="0" rIns="0">
            <a:spAutoFit/>
          </a:bodyPr>
          <a:lstStyle/>
          <a:p>
            <a:pPr algn="l">
              <a:lnSpc>
                <a:spcPts val="5500"/>
              </a:lnSpc>
            </a:pPr>
            <a:r>
              <a:rPr lang="en-US" sz="5000">
                <a:solidFill>
                  <a:srgbClr val="1836B2"/>
                </a:solidFill>
                <a:latin typeface="Fira Sans Semi-Bold"/>
                <a:ea typeface="Fira Sans Semi-Bold"/>
                <a:cs typeface="Fira Sans Semi-Bold"/>
                <a:sym typeface="Fira Sans Semi-Bold"/>
              </a:rPr>
              <a:t>SQL Queries and Insights along with</a:t>
            </a:r>
          </a:p>
          <a:p>
            <a:pPr algn="l">
              <a:lnSpc>
                <a:spcPts val="5500"/>
              </a:lnSpc>
            </a:pPr>
            <a:r>
              <a:rPr lang="en-US" sz="5000">
                <a:solidFill>
                  <a:srgbClr val="1836B2"/>
                </a:solidFill>
                <a:latin typeface="Fira Sans Semi-Bold"/>
                <a:ea typeface="Fira Sans Semi-Bold"/>
                <a:cs typeface="Fira Sans Semi-Bold"/>
                <a:sym typeface="Fira Sans Semi-Bold"/>
              </a:rPr>
              <a:t>Key SQL Techniques</a:t>
            </a:r>
          </a:p>
        </p:txBody>
      </p:sp>
      <p:grpSp>
        <p:nvGrpSpPr>
          <p:cNvPr name="Group 3" id="3"/>
          <p:cNvGrpSpPr/>
          <p:nvPr/>
        </p:nvGrpSpPr>
        <p:grpSpPr>
          <a:xfrm rot="0">
            <a:off x="11437907" y="1590754"/>
            <a:ext cx="4402927" cy="6565053"/>
            <a:chOff x="0" y="0"/>
            <a:chExt cx="5870569" cy="8753404"/>
          </a:xfrm>
        </p:grpSpPr>
        <p:sp>
          <p:nvSpPr>
            <p:cNvPr name="TextBox 4" id="4"/>
            <p:cNvSpPr txBox="true"/>
            <p:nvPr/>
          </p:nvSpPr>
          <p:spPr>
            <a:xfrm rot="0">
              <a:off x="0" y="734254"/>
              <a:ext cx="5870569" cy="8019151"/>
            </a:xfrm>
            <a:prstGeom prst="rect">
              <a:avLst/>
            </a:prstGeom>
          </p:spPr>
          <p:txBody>
            <a:bodyPr anchor="t" rtlCol="false" tIns="0" lIns="0" bIns="0" rIns="0">
              <a:spAutoFit/>
            </a:bodyPr>
            <a:lstStyle/>
            <a:p>
              <a:pPr algn="l">
                <a:lnSpc>
                  <a:spcPts val="3965"/>
                </a:lnSpc>
              </a:pPr>
              <a:r>
                <a:rPr lang="en-US" sz="2832" spc="14">
                  <a:solidFill>
                    <a:srgbClr val="000000"/>
                  </a:solidFill>
                  <a:latin typeface="Fira Sans Light"/>
                  <a:ea typeface="Fira Sans Light"/>
                  <a:cs typeface="Fira Sans Light"/>
                  <a:sym typeface="Fira Sans Light"/>
                </a:rPr>
                <a:t>Customer Insights</a:t>
              </a:r>
            </a:p>
            <a:p>
              <a:pPr algn="l">
                <a:lnSpc>
                  <a:spcPts val="3965"/>
                </a:lnSpc>
              </a:pPr>
              <a:r>
                <a:rPr lang="en-US" sz="2832" spc="14">
                  <a:solidFill>
                    <a:srgbClr val="000000"/>
                  </a:solidFill>
                  <a:latin typeface="Fira Sans Light"/>
                  <a:ea typeface="Fira Sans Light"/>
                  <a:cs typeface="Fira Sans Light"/>
                  <a:sym typeface="Fira Sans Light"/>
                </a:rPr>
                <a:t>Order Analysis</a:t>
              </a:r>
            </a:p>
            <a:p>
              <a:pPr algn="l">
                <a:lnSpc>
                  <a:spcPts val="3965"/>
                </a:lnSpc>
              </a:pPr>
              <a:r>
                <a:rPr lang="en-US" sz="2832" spc="14">
                  <a:solidFill>
                    <a:srgbClr val="000000"/>
                  </a:solidFill>
                  <a:latin typeface="Fira Sans Light"/>
                  <a:ea typeface="Fira Sans Light"/>
                  <a:cs typeface="Fira Sans Light"/>
                  <a:sym typeface="Fira Sans Light"/>
                </a:rPr>
                <a:t>Product Performance</a:t>
              </a:r>
            </a:p>
            <a:p>
              <a:pPr algn="l">
                <a:lnSpc>
                  <a:spcPts val="3965"/>
                </a:lnSpc>
              </a:pPr>
              <a:r>
                <a:rPr lang="en-US" sz="2832" spc="14">
                  <a:solidFill>
                    <a:srgbClr val="000000"/>
                  </a:solidFill>
                  <a:latin typeface="Fira Sans Light"/>
                  <a:ea typeface="Fira Sans Light"/>
                  <a:cs typeface="Fira Sans Light"/>
                  <a:sym typeface="Fira Sans Light"/>
                </a:rPr>
                <a:t>Payment Analysis</a:t>
              </a:r>
            </a:p>
            <a:p>
              <a:pPr algn="l">
                <a:lnSpc>
                  <a:spcPts val="3965"/>
                </a:lnSpc>
              </a:pPr>
              <a:r>
                <a:rPr lang="en-US" sz="2832" spc="14">
                  <a:solidFill>
                    <a:srgbClr val="000000"/>
                  </a:solidFill>
                  <a:latin typeface="Fira Sans Light"/>
                  <a:ea typeface="Fira Sans Light"/>
                  <a:cs typeface="Fira Sans Light"/>
                  <a:sym typeface="Fira Sans Light"/>
                </a:rPr>
                <a:t>Status Tracking</a:t>
              </a:r>
            </a:p>
            <a:p>
              <a:pPr algn="l">
                <a:lnSpc>
                  <a:spcPts val="3965"/>
                </a:lnSpc>
              </a:pPr>
              <a:r>
                <a:rPr lang="en-US" sz="2832" spc="14">
                  <a:solidFill>
                    <a:srgbClr val="000000"/>
                  </a:solidFill>
                  <a:latin typeface="Fira Sans Light"/>
                  <a:ea typeface="Fira Sans Light"/>
                  <a:cs typeface="Fira Sans Light"/>
                  <a:sym typeface="Fira Sans Light"/>
                </a:rPr>
                <a:t>Revenue Trends</a:t>
              </a:r>
            </a:p>
            <a:p>
              <a:pPr algn="l">
                <a:lnSpc>
                  <a:spcPts val="3965"/>
                </a:lnSpc>
              </a:pPr>
              <a:r>
                <a:rPr lang="en-US" sz="2832" spc="14">
                  <a:solidFill>
                    <a:srgbClr val="000000"/>
                  </a:solidFill>
                  <a:latin typeface="Fira Sans Light"/>
                  <a:ea typeface="Fira Sans Light"/>
                  <a:cs typeface="Fira Sans Light"/>
                  <a:sym typeface="Fira Sans Light"/>
                </a:rPr>
                <a:t>JOINs</a:t>
              </a:r>
            </a:p>
            <a:p>
              <a:pPr algn="l">
                <a:lnSpc>
                  <a:spcPts val="3965"/>
                </a:lnSpc>
              </a:pPr>
              <a:r>
                <a:rPr lang="en-US" sz="2832" spc="14">
                  <a:solidFill>
                    <a:srgbClr val="000000"/>
                  </a:solidFill>
                  <a:latin typeface="Fira Sans Light"/>
                  <a:ea typeface="Fira Sans Light"/>
                  <a:cs typeface="Fira Sans Light"/>
                  <a:sym typeface="Fira Sans Light"/>
                </a:rPr>
                <a:t>Aggregation</a:t>
              </a:r>
            </a:p>
            <a:p>
              <a:pPr algn="l">
                <a:lnSpc>
                  <a:spcPts val="3965"/>
                </a:lnSpc>
              </a:pPr>
              <a:r>
                <a:rPr lang="en-US" sz="2832" spc="14">
                  <a:solidFill>
                    <a:srgbClr val="000000"/>
                  </a:solidFill>
                  <a:latin typeface="Fira Sans Light"/>
                  <a:ea typeface="Fira Sans Light"/>
                  <a:cs typeface="Fira Sans Light"/>
                  <a:sym typeface="Fira Sans Light"/>
                </a:rPr>
                <a:t>HAVING</a:t>
              </a:r>
            </a:p>
            <a:p>
              <a:pPr algn="l">
                <a:lnSpc>
                  <a:spcPts val="3965"/>
                </a:lnSpc>
              </a:pPr>
              <a:r>
                <a:rPr lang="en-US" sz="2832" spc="14">
                  <a:solidFill>
                    <a:srgbClr val="000000"/>
                  </a:solidFill>
                  <a:latin typeface="Fira Sans Light"/>
                  <a:ea typeface="Fira Sans Light"/>
                  <a:cs typeface="Fira Sans Light"/>
                  <a:sym typeface="Fira Sans Light"/>
                </a:rPr>
                <a:t>Date functions</a:t>
              </a:r>
            </a:p>
            <a:p>
              <a:pPr algn="l">
                <a:lnSpc>
                  <a:spcPts val="3965"/>
                </a:lnSpc>
              </a:pPr>
              <a:r>
                <a:rPr lang="en-US" sz="2832" spc="14">
                  <a:solidFill>
                    <a:srgbClr val="000000"/>
                  </a:solidFill>
                  <a:latin typeface="Fira Sans Light"/>
                  <a:ea typeface="Fira Sans Light"/>
                  <a:cs typeface="Fira Sans Light"/>
                  <a:sym typeface="Fira Sans Light"/>
                </a:rPr>
                <a:t>Subqueries</a:t>
              </a:r>
            </a:p>
            <a:p>
              <a:pPr algn="l">
                <a:lnSpc>
                  <a:spcPts val="3965"/>
                </a:lnSpc>
              </a:pPr>
              <a:r>
                <a:rPr lang="en-US" sz="2832" spc="14">
                  <a:solidFill>
                    <a:srgbClr val="000000"/>
                  </a:solidFill>
                  <a:latin typeface="Fira Sans Light"/>
                  <a:ea typeface="Fira Sans Light"/>
                  <a:cs typeface="Fira Sans Light"/>
                  <a:sym typeface="Fira Sans Light"/>
                </a:rPr>
                <a:t>Ranking</a:t>
              </a:r>
            </a:p>
          </p:txBody>
        </p:sp>
        <p:sp>
          <p:nvSpPr>
            <p:cNvPr name="TextBox 5" id="5"/>
            <p:cNvSpPr txBox="true"/>
            <p:nvPr/>
          </p:nvSpPr>
          <p:spPr>
            <a:xfrm rot="0">
              <a:off x="0" y="-9525"/>
              <a:ext cx="5870569" cy="681019"/>
            </a:xfrm>
            <a:prstGeom prst="rect">
              <a:avLst/>
            </a:prstGeom>
          </p:spPr>
          <p:txBody>
            <a:bodyPr anchor="t" rtlCol="false" tIns="0" lIns="0" bIns="0" rIns="0">
              <a:spAutoFit/>
            </a:bodyPr>
            <a:lstStyle/>
            <a:p>
              <a:pPr algn="l">
                <a:lnSpc>
                  <a:spcPts val="3965"/>
                </a:lnSpc>
              </a:pPr>
              <a:r>
                <a:rPr lang="en-US" sz="3304" spc="99">
                  <a:solidFill>
                    <a:srgbClr val="1836B2"/>
                  </a:solidFill>
                  <a:latin typeface="Fira Sans Semi-Bold"/>
                  <a:ea typeface="Fira Sans Semi-Bold"/>
                  <a:cs typeface="Fira Sans Semi-Bold"/>
                  <a:sym typeface="Fira Sans Semi-Bold"/>
                </a:rPr>
                <a:t>Content:</a:t>
              </a:r>
            </a:p>
          </p:txBody>
        </p:sp>
      </p:grpSp>
      <p:sp>
        <p:nvSpPr>
          <p:cNvPr name="Freeform 6" id="6"/>
          <p:cNvSpPr/>
          <p:nvPr/>
        </p:nvSpPr>
        <p:spPr>
          <a:xfrm flipH="true" flipV="false" rot="0">
            <a:off x="-2195225" y="6868687"/>
            <a:ext cx="8370405" cy="4779226"/>
          </a:xfrm>
          <a:custGeom>
            <a:avLst/>
            <a:gdLst/>
            <a:ahLst/>
            <a:cxnLst/>
            <a:rect r="r" b="b" t="t" l="l"/>
            <a:pathLst>
              <a:path h="4779226" w="8370405">
                <a:moveTo>
                  <a:pt x="8370405" y="0"/>
                </a:moveTo>
                <a:lnTo>
                  <a:pt x="0" y="0"/>
                </a:lnTo>
                <a:lnTo>
                  <a:pt x="0" y="4779226"/>
                </a:lnTo>
                <a:lnTo>
                  <a:pt x="8370405" y="4779226"/>
                </a:lnTo>
                <a:lnTo>
                  <a:pt x="8370405"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7" id="7"/>
          <p:cNvSpPr/>
          <p:nvPr/>
        </p:nvSpPr>
        <p:spPr>
          <a:xfrm flipH="false" flipV="false" rot="0">
            <a:off x="1028700" y="1028700"/>
            <a:ext cx="1288611" cy="735755"/>
          </a:xfrm>
          <a:custGeom>
            <a:avLst/>
            <a:gdLst/>
            <a:ahLst/>
            <a:cxnLst/>
            <a:rect r="r" b="b" t="t" l="l"/>
            <a:pathLst>
              <a:path h="735755" w="1288611">
                <a:moveTo>
                  <a:pt x="0" y="0"/>
                </a:moveTo>
                <a:lnTo>
                  <a:pt x="1288611" y="0"/>
                </a:lnTo>
                <a:lnTo>
                  <a:pt x="1288611" y="735755"/>
                </a:lnTo>
                <a:lnTo>
                  <a:pt x="0" y="735755"/>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1203511" y="-2921689"/>
            <a:ext cx="8370405" cy="4779226"/>
          </a:xfrm>
          <a:custGeom>
            <a:avLst/>
            <a:gdLst/>
            <a:ahLst/>
            <a:cxnLst/>
            <a:rect r="r" b="b" t="t" l="l"/>
            <a:pathLst>
              <a:path h="4779226" w="8370405">
                <a:moveTo>
                  <a:pt x="8370404" y="0"/>
                </a:moveTo>
                <a:lnTo>
                  <a:pt x="0" y="0"/>
                </a:lnTo>
                <a:lnTo>
                  <a:pt x="0" y="4779227"/>
                </a:lnTo>
                <a:lnTo>
                  <a:pt x="8370404" y="4779227"/>
                </a:lnTo>
                <a:lnTo>
                  <a:pt x="8370404"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nvGrpSpPr>
          <p:cNvPr name="Group 3" id="3"/>
          <p:cNvGrpSpPr/>
          <p:nvPr/>
        </p:nvGrpSpPr>
        <p:grpSpPr>
          <a:xfrm rot="-5400000">
            <a:off x="-5143500" y="4372374"/>
            <a:ext cx="10287000" cy="1542251"/>
            <a:chOff x="0" y="0"/>
            <a:chExt cx="35832548" cy="5372100"/>
          </a:xfrm>
        </p:grpSpPr>
        <p:sp>
          <p:nvSpPr>
            <p:cNvPr name="Freeform 4" id="4"/>
            <p:cNvSpPr/>
            <p:nvPr/>
          </p:nvSpPr>
          <p:spPr>
            <a:xfrm flipH="false" flipV="false" rot="0">
              <a:off x="0" y="0"/>
              <a:ext cx="35832548" cy="5372100"/>
            </a:xfrm>
            <a:custGeom>
              <a:avLst/>
              <a:gdLst/>
              <a:ahLst/>
              <a:cxnLst/>
              <a:rect r="r" b="b" t="t" l="l"/>
              <a:pathLst>
                <a:path h="5372100" w="35832548">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sp>
        <p:nvSpPr>
          <p:cNvPr name="Freeform 5" id="5"/>
          <p:cNvSpPr/>
          <p:nvPr/>
        </p:nvSpPr>
        <p:spPr>
          <a:xfrm flipH="false" flipV="false" rot="0">
            <a:off x="1212154" y="2795984"/>
            <a:ext cx="14176559" cy="2347516"/>
          </a:xfrm>
          <a:custGeom>
            <a:avLst/>
            <a:gdLst/>
            <a:ahLst/>
            <a:cxnLst/>
            <a:rect r="r" b="b" t="t" l="l"/>
            <a:pathLst>
              <a:path h="2347516" w="14176559">
                <a:moveTo>
                  <a:pt x="0" y="0"/>
                </a:moveTo>
                <a:lnTo>
                  <a:pt x="14176559" y="0"/>
                </a:lnTo>
                <a:lnTo>
                  <a:pt x="14176559" y="2347516"/>
                </a:lnTo>
                <a:lnTo>
                  <a:pt x="0" y="2347516"/>
                </a:lnTo>
                <a:lnTo>
                  <a:pt x="0" y="0"/>
                </a:lnTo>
                <a:close/>
              </a:path>
            </a:pathLst>
          </a:custGeom>
          <a:blipFill>
            <a:blip r:embed="rId4"/>
            <a:stretch>
              <a:fillRect l="-1294" t="-464" r="0" b="-6892"/>
            </a:stretch>
          </a:blipFill>
        </p:spPr>
      </p:sp>
      <p:sp>
        <p:nvSpPr>
          <p:cNvPr name="Freeform 6" id="6"/>
          <p:cNvSpPr/>
          <p:nvPr/>
        </p:nvSpPr>
        <p:spPr>
          <a:xfrm flipH="false" flipV="false" rot="0">
            <a:off x="1212154" y="7508353"/>
            <a:ext cx="7489145" cy="1296583"/>
          </a:xfrm>
          <a:custGeom>
            <a:avLst/>
            <a:gdLst/>
            <a:ahLst/>
            <a:cxnLst/>
            <a:rect r="r" b="b" t="t" l="l"/>
            <a:pathLst>
              <a:path h="1296583" w="7489145">
                <a:moveTo>
                  <a:pt x="0" y="0"/>
                </a:moveTo>
                <a:lnTo>
                  <a:pt x="7489146" y="0"/>
                </a:lnTo>
                <a:lnTo>
                  <a:pt x="7489146" y="1296583"/>
                </a:lnTo>
                <a:lnTo>
                  <a:pt x="0" y="1296583"/>
                </a:lnTo>
                <a:lnTo>
                  <a:pt x="0" y="0"/>
                </a:lnTo>
                <a:close/>
              </a:path>
            </a:pathLst>
          </a:custGeom>
          <a:blipFill>
            <a:blip r:embed="rId5"/>
            <a:stretch>
              <a:fillRect l="-9788" t="-109119" r="-18314" b="-9119"/>
            </a:stretch>
          </a:blipFill>
        </p:spPr>
      </p:sp>
      <p:grpSp>
        <p:nvGrpSpPr>
          <p:cNvPr name="Group 7" id="7"/>
          <p:cNvGrpSpPr/>
          <p:nvPr/>
        </p:nvGrpSpPr>
        <p:grpSpPr>
          <a:xfrm rot="0">
            <a:off x="1212154" y="571574"/>
            <a:ext cx="6951571" cy="1477010"/>
            <a:chOff x="0" y="0"/>
            <a:chExt cx="9268762" cy="1969347"/>
          </a:xfrm>
        </p:grpSpPr>
        <p:sp>
          <p:nvSpPr>
            <p:cNvPr name="TextBox 8" id="8"/>
            <p:cNvSpPr txBox="true"/>
            <p:nvPr/>
          </p:nvSpPr>
          <p:spPr>
            <a:xfrm rot="0">
              <a:off x="0" y="781050"/>
              <a:ext cx="9268762" cy="1188297"/>
            </a:xfrm>
            <a:prstGeom prst="rect">
              <a:avLst/>
            </a:prstGeom>
          </p:spPr>
          <p:txBody>
            <a:bodyPr anchor="t" rtlCol="false" tIns="0" lIns="0" bIns="0" rIns="0">
              <a:spAutoFit/>
            </a:bodyPr>
            <a:lstStyle/>
            <a:p>
              <a:pPr algn="l">
                <a:lnSpc>
                  <a:spcPts val="3639"/>
                </a:lnSpc>
              </a:pPr>
              <a:r>
                <a:rPr lang="en-US" sz="2599" spc="12">
                  <a:solidFill>
                    <a:srgbClr val="000000"/>
                  </a:solidFill>
                  <a:latin typeface="Fira Sans Light"/>
                  <a:ea typeface="Fira Sans Light"/>
                  <a:cs typeface="Fira Sans Light"/>
                  <a:sym typeface="Fira Sans Light"/>
                </a:rPr>
                <a:t>Retrieve the full names and email addresses of all customers who live in city 'Patriciabury'. </a:t>
              </a:r>
            </a:p>
          </p:txBody>
        </p:sp>
        <p:sp>
          <p:nvSpPr>
            <p:cNvPr name="TextBox 9" id="9"/>
            <p:cNvSpPr txBox="true"/>
            <p:nvPr/>
          </p:nvSpPr>
          <p:spPr>
            <a:xfrm rot="0">
              <a:off x="0" y="-9525"/>
              <a:ext cx="9268762" cy="720725"/>
            </a:xfrm>
            <a:prstGeom prst="rect">
              <a:avLst/>
            </a:prstGeom>
          </p:spPr>
          <p:txBody>
            <a:bodyPr anchor="t" rtlCol="false" tIns="0" lIns="0" bIns="0" rIns="0">
              <a:spAutoFit/>
            </a:bodyPr>
            <a:lstStyle/>
            <a:p>
              <a:pPr algn="l">
                <a:lnSpc>
                  <a:spcPts val="4200"/>
                </a:lnSpc>
              </a:pPr>
              <a:r>
                <a:rPr lang="en-US" sz="3500" spc="105">
                  <a:solidFill>
                    <a:srgbClr val="1836B2"/>
                  </a:solidFill>
                  <a:latin typeface="Fira Sans Semi-Bold"/>
                  <a:ea typeface="Fira Sans Semi-Bold"/>
                  <a:cs typeface="Fira Sans Semi-Bold"/>
                  <a:sym typeface="Fira Sans Semi-Bold"/>
                </a:rPr>
                <a:t>01.</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1203511" y="-2921689"/>
            <a:ext cx="8370405" cy="4779226"/>
          </a:xfrm>
          <a:custGeom>
            <a:avLst/>
            <a:gdLst/>
            <a:ahLst/>
            <a:cxnLst/>
            <a:rect r="r" b="b" t="t" l="l"/>
            <a:pathLst>
              <a:path h="4779226" w="8370405">
                <a:moveTo>
                  <a:pt x="8370404" y="0"/>
                </a:moveTo>
                <a:lnTo>
                  <a:pt x="0" y="0"/>
                </a:lnTo>
                <a:lnTo>
                  <a:pt x="0" y="4779227"/>
                </a:lnTo>
                <a:lnTo>
                  <a:pt x="8370404" y="4779227"/>
                </a:lnTo>
                <a:lnTo>
                  <a:pt x="8370404"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nvGrpSpPr>
          <p:cNvPr name="Group 3" id="3"/>
          <p:cNvGrpSpPr/>
          <p:nvPr/>
        </p:nvGrpSpPr>
        <p:grpSpPr>
          <a:xfrm rot="-5400000">
            <a:off x="-5143500" y="4372374"/>
            <a:ext cx="10287000" cy="1542251"/>
            <a:chOff x="0" y="0"/>
            <a:chExt cx="35832548" cy="5372100"/>
          </a:xfrm>
        </p:grpSpPr>
        <p:sp>
          <p:nvSpPr>
            <p:cNvPr name="Freeform 4" id="4"/>
            <p:cNvSpPr/>
            <p:nvPr/>
          </p:nvSpPr>
          <p:spPr>
            <a:xfrm flipH="false" flipV="false" rot="0">
              <a:off x="0" y="0"/>
              <a:ext cx="35832548" cy="5372100"/>
            </a:xfrm>
            <a:custGeom>
              <a:avLst/>
              <a:gdLst/>
              <a:ahLst/>
              <a:cxnLst/>
              <a:rect r="r" b="b" t="t" l="l"/>
              <a:pathLst>
                <a:path h="5372100" w="35832548">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sp>
        <p:nvSpPr>
          <p:cNvPr name="Freeform 5" id="5"/>
          <p:cNvSpPr/>
          <p:nvPr/>
        </p:nvSpPr>
        <p:spPr>
          <a:xfrm flipH="false" flipV="false" rot="0">
            <a:off x="1212154" y="3204884"/>
            <a:ext cx="13331371" cy="1678482"/>
          </a:xfrm>
          <a:custGeom>
            <a:avLst/>
            <a:gdLst/>
            <a:ahLst/>
            <a:cxnLst/>
            <a:rect r="r" b="b" t="t" l="l"/>
            <a:pathLst>
              <a:path h="1678482" w="13331371">
                <a:moveTo>
                  <a:pt x="0" y="0"/>
                </a:moveTo>
                <a:lnTo>
                  <a:pt x="13331371" y="0"/>
                </a:lnTo>
                <a:lnTo>
                  <a:pt x="13331371" y="1678482"/>
                </a:lnTo>
                <a:lnTo>
                  <a:pt x="0" y="1678482"/>
                </a:lnTo>
                <a:lnTo>
                  <a:pt x="0" y="0"/>
                </a:lnTo>
                <a:close/>
              </a:path>
            </a:pathLst>
          </a:custGeom>
          <a:blipFill>
            <a:blip r:embed="rId4"/>
            <a:stretch>
              <a:fillRect l="-1290" t="0" r="-4306" b="0"/>
            </a:stretch>
          </a:blipFill>
        </p:spPr>
      </p:sp>
      <p:sp>
        <p:nvSpPr>
          <p:cNvPr name="Freeform 6" id="6"/>
          <p:cNvSpPr/>
          <p:nvPr/>
        </p:nvSpPr>
        <p:spPr>
          <a:xfrm flipH="false" flipV="false" rot="0">
            <a:off x="1212154" y="7756944"/>
            <a:ext cx="2648491" cy="1856987"/>
          </a:xfrm>
          <a:custGeom>
            <a:avLst/>
            <a:gdLst/>
            <a:ahLst/>
            <a:cxnLst/>
            <a:rect r="r" b="b" t="t" l="l"/>
            <a:pathLst>
              <a:path h="1856987" w="2648491">
                <a:moveTo>
                  <a:pt x="0" y="0"/>
                </a:moveTo>
                <a:lnTo>
                  <a:pt x="2648491" y="0"/>
                </a:lnTo>
                <a:lnTo>
                  <a:pt x="2648491" y="1856988"/>
                </a:lnTo>
                <a:lnTo>
                  <a:pt x="0" y="1856988"/>
                </a:lnTo>
                <a:lnTo>
                  <a:pt x="0" y="0"/>
                </a:lnTo>
                <a:close/>
              </a:path>
            </a:pathLst>
          </a:custGeom>
          <a:blipFill>
            <a:blip r:embed="rId5"/>
            <a:stretch>
              <a:fillRect l="-21429" t="-55458" r="-279346" b="-56033"/>
            </a:stretch>
          </a:blipFill>
        </p:spPr>
      </p:sp>
      <p:grpSp>
        <p:nvGrpSpPr>
          <p:cNvPr name="Group 7" id="7"/>
          <p:cNvGrpSpPr/>
          <p:nvPr/>
        </p:nvGrpSpPr>
        <p:grpSpPr>
          <a:xfrm rot="0">
            <a:off x="1212154" y="571574"/>
            <a:ext cx="6951571" cy="1934210"/>
            <a:chOff x="0" y="0"/>
            <a:chExt cx="9268762" cy="2578947"/>
          </a:xfrm>
        </p:grpSpPr>
        <p:sp>
          <p:nvSpPr>
            <p:cNvPr name="TextBox 8" id="8"/>
            <p:cNvSpPr txBox="true"/>
            <p:nvPr/>
          </p:nvSpPr>
          <p:spPr>
            <a:xfrm rot="0">
              <a:off x="0" y="781050"/>
              <a:ext cx="9268762" cy="1797897"/>
            </a:xfrm>
            <a:prstGeom prst="rect">
              <a:avLst/>
            </a:prstGeom>
          </p:spPr>
          <p:txBody>
            <a:bodyPr anchor="t" rtlCol="false" tIns="0" lIns="0" bIns="0" rIns="0">
              <a:spAutoFit/>
            </a:bodyPr>
            <a:lstStyle/>
            <a:p>
              <a:pPr algn="l">
                <a:lnSpc>
                  <a:spcPts val="3639"/>
                </a:lnSpc>
              </a:pPr>
              <a:r>
                <a:rPr lang="en-US" sz="2599" spc="12">
                  <a:solidFill>
                    <a:srgbClr val="000000"/>
                  </a:solidFill>
                  <a:latin typeface="Fira Sans Light"/>
                  <a:ea typeface="Fira Sans Light"/>
                  <a:cs typeface="Fira Sans Light"/>
                  <a:sym typeface="Fira Sans Light"/>
                </a:rPr>
                <a:t>Count the number of orders by their status (e.g., pending, shipped, completed) and display the result.</a:t>
              </a:r>
            </a:p>
          </p:txBody>
        </p:sp>
        <p:sp>
          <p:nvSpPr>
            <p:cNvPr name="TextBox 9" id="9"/>
            <p:cNvSpPr txBox="true"/>
            <p:nvPr/>
          </p:nvSpPr>
          <p:spPr>
            <a:xfrm rot="0">
              <a:off x="0" y="-9525"/>
              <a:ext cx="9268762" cy="720725"/>
            </a:xfrm>
            <a:prstGeom prst="rect">
              <a:avLst/>
            </a:prstGeom>
          </p:spPr>
          <p:txBody>
            <a:bodyPr anchor="t" rtlCol="false" tIns="0" lIns="0" bIns="0" rIns="0">
              <a:spAutoFit/>
            </a:bodyPr>
            <a:lstStyle/>
            <a:p>
              <a:pPr algn="l">
                <a:lnSpc>
                  <a:spcPts val="4200"/>
                </a:lnSpc>
              </a:pPr>
              <a:r>
                <a:rPr lang="en-US" sz="3500" spc="105">
                  <a:solidFill>
                    <a:srgbClr val="1836B2"/>
                  </a:solidFill>
                  <a:latin typeface="Fira Sans Semi-Bold"/>
                  <a:ea typeface="Fira Sans Semi-Bold"/>
                  <a:cs typeface="Fira Sans Semi-Bold"/>
                  <a:sym typeface="Fira Sans Semi-Bold"/>
                </a:rPr>
                <a:t>02.</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1203511" y="-2921689"/>
            <a:ext cx="8370405" cy="4779226"/>
          </a:xfrm>
          <a:custGeom>
            <a:avLst/>
            <a:gdLst/>
            <a:ahLst/>
            <a:cxnLst/>
            <a:rect r="r" b="b" t="t" l="l"/>
            <a:pathLst>
              <a:path h="4779226" w="8370405">
                <a:moveTo>
                  <a:pt x="8370404" y="0"/>
                </a:moveTo>
                <a:lnTo>
                  <a:pt x="0" y="0"/>
                </a:lnTo>
                <a:lnTo>
                  <a:pt x="0" y="4779227"/>
                </a:lnTo>
                <a:lnTo>
                  <a:pt x="8370404" y="4779227"/>
                </a:lnTo>
                <a:lnTo>
                  <a:pt x="8370404"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nvGrpSpPr>
          <p:cNvPr name="Group 3" id="3"/>
          <p:cNvGrpSpPr/>
          <p:nvPr/>
        </p:nvGrpSpPr>
        <p:grpSpPr>
          <a:xfrm rot="-5400000">
            <a:off x="-5143500" y="4372374"/>
            <a:ext cx="10287000" cy="1542251"/>
            <a:chOff x="0" y="0"/>
            <a:chExt cx="35832548" cy="5372100"/>
          </a:xfrm>
        </p:grpSpPr>
        <p:sp>
          <p:nvSpPr>
            <p:cNvPr name="Freeform 4" id="4"/>
            <p:cNvSpPr/>
            <p:nvPr/>
          </p:nvSpPr>
          <p:spPr>
            <a:xfrm flipH="false" flipV="false" rot="0">
              <a:off x="0" y="0"/>
              <a:ext cx="35832548" cy="5372100"/>
            </a:xfrm>
            <a:custGeom>
              <a:avLst/>
              <a:gdLst/>
              <a:ahLst/>
              <a:cxnLst/>
              <a:rect r="r" b="b" t="t" l="l"/>
              <a:pathLst>
                <a:path h="5372100" w="35832548">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sp>
        <p:nvSpPr>
          <p:cNvPr name="Freeform 5" id="5"/>
          <p:cNvSpPr/>
          <p:nvPr/>
        </p:nvSpPr>
        <p:spPr>
          <a:xfrm flipH="false" flipV="false" rot="0">
            <a:off x="1028700" y="2685162"/>
            <a:ext cx="10431072" cy="2683355"/>
          </a:xfrm>
          <a:custGeom>
            <a:avLst/>
            <a:gdLst/>
            <a:ahLst/>
            <a:cxnLst/>
            <a:rect r="r" b="b" t="t" l="l"/>
            <a:pathLst>
              <a:path h="2683355" w="10431072">
                <a:moveTo>
                  <a:pt x="0" y="0"/>
                </a:moveTo>
                <a:lnTo>
                  <a:pt x="10431072" y="0"/>
                </a:lnTo>
                <a:lnTo>
                  <a:pt x="10431072" y="2683355"/>
                </a:lnTo>
                <a:lnTo>
                  <a:pt x="0" y="2683355"/>
                </a:lnTo>
                <a:lnTo>
                  <a:pt x="0" y="0"/>
                </a:lnTo>
                <a:close/>
              </a:path>
            </a:pathLst>
          </a:custGeom>
          <a:blipFill>
            <a:blip r:embed="rId4"/>
            <a:stretch>
              <a:fillRect l="0" t="0" r="0" b="0"/>
            </a:stretch>
          </a:blipFill>
        </p:spPr>
      </p:sp>
      <p:sp>
        <p:nvSpPr>
          <p:cNvPr name="Freeform 6" id="6"/>
          <p:cNvSpPr/>
          <p:nvPr/>
        </p:nvSpPr>
        <p:spPr>
          <a:xfrm flipH="false" flipV="false" rot="0">
            <a:off x="1212154" y="6179116"/>
            <a:ext cx="5021707" cy="3580767"/>
          </a:xfrm>
          <a:custGeom>
            <a:avLst/>
            <a:gdLst/>
            <a:ahLst/>
            <a:cxnLst/>
            <a:rect r="r" b="b" t="t" l="l"/>
            <a:pathLst>
              <a:path h="3580767" w="5021707">
                <a:moveTo>
                  <a:pt x="0" y="0"/>
                </a:moveTo>
                <a:lnTo>
                  <a:pt x="5021707" y="0"/>
                </a:lnTo>
                <a:lnTo>
                  <a:pt x="5021707" y="3580767"/>
                </a:lnTo>
                <a:lnTo>
                  <a:pt x="0" y="3580767"/>
                </a:lnTo>
                <a:lnTo>
                  <a:pt x="0" y="0"/>
                </a:lnTo>
                <a:close/>
              </a:path>
            </a:pathLst>
          </a:custGeom>
          <a:blipFill>
            <a:blip r:embed="rId5"/>
            <a:stretch>
              <a:fillRect l="-13656" t="-17171" r="-62633" b="-23115"/>
            </a:stretch>
          </a:blipFill>
        </p:spPr>
      </p:sp>
      <p:grpSp>
        <p:nvGrpSpPr>
          <p:cNvPr name="Group 7" id="7"/>
          <p:cNvGrpSpPr/>
          <p:nvPr/>
        </p:nvGrpSpPr>
        <p:grpSpPr>
          <a:xfrm rot="0">
            <a:off x="1212154" y="571574"/>
            <a:ext cx="6951571" cy="1477010"/>
            <a:chOff x="0" y="0"/>
            <a:chExt cx="9268762" cy="1969347"/>
          </a:xfrm>
        </p:grpSpPr>
        <p:sp>
          <p:nvSpPr>
            <p:cNvPr name="TextBox 8" id="8"/>
            <p:cNvSpPr txBox="true"/>
            <p:nvPr/>
          </p:nvSpPr>
          <p:spPr>
            <a:xfrm rot="0">
              <a:off x="0" y="781050"/>
              <a:ext cx="9268762" cy="1188297"/>
            </a:xfrm>
            <a:prstGeom prst="rect">
              <a:avLst/>
            </a:prstGeom>
          </p:spPr>
          <p:txBody>
            <a:bodyPr anchor="t" rtlCol="false" tIns="0" lIns="0" bIns="0" rIns="0">
              <a:spAutoFit/>
            </a:bodyPr>
            <a:lstStyle/>
            <a:p>
              <a:pPr algn="l">
                <a:lnSpc>
                  <a:spcPts val="3639"/>
                </a:lnSpc>
              </a:pPr>
              <a:r>
                <a:rPr lang="en-US" sz="2599" spc="12">
                  <a:solidFill>
                    <a:srgbClr val="000000"/>
                  </a:solidFill>
                  <a:latin typeface="Fira Sans Light"/>
                  <a:ea typeface="Fira Sans Light"/>
                  <a:cs typeface="Fira Sans Light"/>
                  <a:sym typeface="Fira Sans Light"/>
                </a:rPr>
                <a:t>Retrieve the number of products available in each category.</a:t>
              </a:r>
            </a:p>
          </p:txBody>
        </p:sp>
        <p:sp>
          <p:nvSpPr>
            <p:cNvPr name="TextBox 9" id="9"/>
            <p:cNvSpPr txBox="true"/>
            <p:nvPr/>
          </p:nvSpPr>
          <p:spPr>
            <a:xfrm rot="0">
              <a:off x="0" y="-9525"/>
              <a:ext cx="9268762" cy="720725"/>
            </a:xfrm>
            <a:prstGeom prst="rect">
              <a:avLst/>
            </a:prstGeom>
          </p:spPr>
          <p:txBody>
            <a:bodyPr anchor="t" rtlCol="false" tIns="0" lIns="0" bIns="0" rIns="0">
              <a:spAutoFit/>
            </a:bodyPr>
            <a:lstStyle/>
            <a:p>
              <a:pPr algn="l">
                <a:lnSpc>
                  <a:spcPts val="4200"/>
                </a:lnSpc>
              </a:pPr>
              <a:r>
                <a:rPr lang="en-US" sz="3500" spc="105">
                  <a:solidFill>
                    <a:srgbClr val="1836B2"/>
                  </a:solidFill>
                  <a:latin typeface="Fira Sans Semi-Bold"/>
                  <a:ea typeface="Fira Sans Semi-Bold"/>
                  <a:cs typeface="Fira Sans Semi-Bold"/>
                  <a:sym typeface="Fira Sans Semi-Bold"/>
                </a:rPr>
                <a:t>03.</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1203511" y="-2921689"/>
            <a:ext cx="8370405" cy="4779226"/>
          </a:xfrm>
          <a:custGeom>
            <a:avLst/>
            <a:gdLst/>
            <a:ahLst/>
            <a:cxnLst/>
            <a:rect r="r" b="b" t="t" l="l"/>
            <a:pathLst>
              <a:path h="4779226" w="8370405">
                <a:moveTo>
                  <a:pt x="8370404" y="0"/>
                </a:moveTo>
                <a:lnTo>
                  <a:pt x="0" y="0"/>
                </a:lnTo>
                <a:lnTo>
                  <a:pt x="0" y="4779227"/>
                </a:lnTo>
                <a:lnTo>
                  <a:pt x="8370404" y="4779227"/>
                </a:lnTo>
                <a:lnTo>
                  <a:pt x="8370404"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nvGrpSpPr>
          <p:cNvPr name="Group 3" id="3"/>
          <p:cNvGrpSpPr/>
          <p:nvPr/>
        </p:nvGrpSpPr>
        <p:grpSpPr>
          <a:xfrm rot="-5400000">
            <a:off x="-5143500" y="4372374"/>
            <a:ext cx="10287000" cy="1542251"/>
            <a:chOff x="0" y="0"/>
            <a:chExt cx="35832548" cy="5372100"/>
          </a:xfrm>
        </p:grpSpPr>
        <p:sp>
          <p:nvSpPr>
            <p:cNvPr name="Freeform 4" id="4"/>
            <p:cNvSpPr/>
            <p:nvPr/>
          </p:nvSpPr>
          <p:spPr>
            <a:xfrm flipH="false" flipV="false" rot="0">
              <a:off x="0" y="0"/>
              <a:ext cx="35832548" cy="5372100"/>
            </a:xfrm>
            <a:custGeom>
              <a:avLst/>
              <a:gdLst/>
              <a:ahLst/>
              <a:cxnLst/>
              <a:rect r="r" b="b" t="t" l="l"/>
              <a:pathLst>
                <a:path h="5372100" w="35832548">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sp>
        <p:nvSpPr>
          <p:cNvPr name="Freeform 5" id="5"/>
          <p:cNvSpPr/>
          <p:nvPr/>
        </p:nvSpPr>
        <p:spPr>
          <a:xfrm flipH="false" flipV="false" rot="0">
            <a:off x="1212154" y="2607371"/>
            <a:ext cx="13463321" cy="3651176"/>
          </a:xfrm>
          <a:custGeom>
            <a:avLst/>
            <a:gdLst/>
            <a:ahLst/>
            <a:cxnLst/>
            <a:rect r="r" b="b" t="t" l="l"/>
            <a:pathLst>
              <a:path h="3651176" w="13463321">
                <a:moveTo>
                  <a:pt x="0" y="0"/>
                </a:moveTo>
                <a:lnTo>
                  <a:pt x="13463321" y="0"/>
                </a:lnTo>
                <a:lnTo>
                  <a:pt x="13463321" y="3651175"/>
                </a:lnTo>
                <a:lnTo>
                  <a:pt x="0" y="3651175"/>
                </a:lnTo>
                <a:lnTo>
                  <a:pt x="0" y="0"/>
                </a:lnTo>
                <a:close/>
              </a:path>
            </a:pathLst>
          </a:custGeom>
          <a:blipFill>
            <a:blip r:embed="rId4"/>
            <a:stretch>
              <a:fillRect l="0" t="-144" r="-9658" b="-6675"/>
            </a:stretch>
          </a:blipFill>
        </p:spPr>
      </p:sp>
      <p:sp>
        <p:nvSpPr>
          <p:cNvPr name="Freeform 6" id="6"/>
          <p:cNvSpPr/>
          <p:nvPr/>
        </p:nvSpPr>
        <p:spPr>
          <a:xfrm flipH="false" flipV="false" rot="0">
            <a:off x="1377694" y="6817333"/>
            <a:ext cx="6030625" cy="2924488"/>
          </a:xfrm>
          <a:custGeom>
            <a:avLst/>
            <a:gdLst/>
            <a:ahLst/>
            <a:cxnLst/>
            <a:rect r="r" b="b" t="t" l="l"/>
            <a:pathLst>
              <a:path h="2924488" w="6030625">
                <a:moveTo>
                  <a:pt x="0" y="0"/>
                </a:moveTo>
                <a:lnTo>
                  <a:pt x="6030625" y="0"/>
                </a:lnTo>
                <a:lnTo>
                  <a:pt x="6030625" y="2924488"/>
                </a:lnTo>
                <a:lnTo>
                  <a:pt x="0" y="2924488"/>
                </a:lnTo>
                <a:lnTo>
                  <a:pt x="0" y="0"/>
                </a:lnTo>
                <a:close/>
              </a:path>
            </a:pathLst>
          </a:custGeom>
          <a:blipFill>
            <a:blip r:embed="rId5"/>
            <a:stretch>
              <a:fillRect l="-13000" t="-30728" r="-55291" b="-29110"/>
            </a:stretch>
          </a:blipFill>
        </p:spPr>
      </p:sp>
      <p:grpSp>
        <p:nvGrpSpPr>
          <p:cNvPr name="Group 7" id="7"/>
          <p:cNvGrpSpPr/>
          <p:nvPr/>
        </p:nvGrpSpPr>
        <p:grpSpPr>
          <a:xfrm rot="0">
            <a:off x="1212154" y="571574"/>
            <a:ext cx="6951571" cy="1477010"/>
            <a:chOff x="0" y="0"/>
            <a:chExt cx="9268762" cy="1969347"/>
          </a:xfrm>
        </p:grpSpPr>
        <p:sp>
          <p:nvSpPr>
            <p:cNvPr name="TextBox 8" id="8"/>
            <p:cNvSpPr txBox="true"/>
            <p:nvPr/>
          </p:nvSpPr>
          <p:spPr>
            <a:xfrm rot="0">
              <a:off x="0" y="781050"/>
              <a:ext cx="9268762" cy="1188297"/>
            </a:xfrm>
            <a:prstGeom prst="rect">
              <a:avLst/>
            </a:prstGeom>
          </p:spPr>
          <p:txBody>
            <a:bodyPr anchor="t" rtlCol="false" tIns="0" lIns="0" bIns="0" rIns="0">
              <a:spAutoFit/>
            </a:bodyPr>
            <a:lstStyle/>
            <a:p>
              <a:pPr algn="l">
                <a:lnSpc>
                  <a:spcPts val="3639"/>
                </a:lnSpc>
              </a:pPr>
              <a:r>
                <a:rPr lang="en-US" sz="2599" spc="12">
                  <a:solidFill>
                    <a:srgbClr val="000000"/>
                  </a:solidFill>
                  <a:latin typeface="Fira Sans Light"/>
                  <a:ea typeface="Fira Sans Light"/>
                  <a:cs typeface="Fira Sans Light"/>
                  <a:sym typeface="Fira Sans Light"/>
                </a:rPr>
                <a:t>Identify the top 5 customers who have spent the most on orders.</a:t>
              </a:r>
            </a:p>
          </p:txBody>
        </p:sp>
        <p:sp>
          <p:nvSpPr>
            <p:cNvPr name="TextBox 9" id="9"/>
            <p:cNvSpPr txBox="true"/>
            <p:nvPr/>
          </p:nvSpPr>
          <p:spPr>
            <a:xfrm rot="0">
              <a:off x="0" y="-9525"/>
              <a:ext cx="9268762" cy="720725"/>
            </a:xfrm>
            <a:prstGeom prst="rect">
              <a:avLst/>
            </a:prstGeom>
          </p:spPr>
          <p:txBody>
            <a:bodyPr anchor="t" rtlCol="false" tIns="0" lIns="0" bIns="0" rIns="0">
              <a:spAutoFit/>
            </a:bodyPr>
            <a:lstStyle/>
            <a:p>
              <a:pPr algn="l">
                <a:lnSpc>
                  <a:spcPts val="4200"/>
                </a:lnSpc>
              </a:pPr>
              <a:r>
                <a:rPr lang="en-US" sz="3500" spc="105">
                  <a:solidFill>
                    <a:srgbClr val="1836B2"/>
                  </a:solidFill>
                  <a:latin typeface="Fira Sans Semi-Bold"/>
                  <a:ea typeface="Fira Sans Semi-Bold"/>
                  <a:cs typeface="Fira Sans Semi-Bold"/>
                  <a:sym typeface="Fira Sans Semi-Bold"/>
                </a:rPr>
                <a:t>04.</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1203511" y="-2921689"/>
            <a:ext cx="8370405" cy="4779226"/>
          </a:xfrm>
          <a:custGeom>
            <a:avLst/>
            <a:gdLst/>
            <a:ahLst/>
            <a:cxnLst/>
            <a:rect r="r" b="b" t="t" l="l"/>
            <a:pathLst>
              <a:path h="4779226" w="8370405">
                <a:moveTo>
                  <a:pt x="8370404" y="0"/>
                </a:moveTo>
                <a:lnTo>
                  <a:pt x="0" y="0"/>
                </a:lnTo>
                <a:lnTo>
                  <a:pt x="0" y="4779227"/>
                </a:lnTo>
                <a:lnTo>
                  <a:pt x="8370404" y="4779227"/>
                </a:lnTo>
                <a:lnTo>
                  <a:pt x="8370404"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nvGrpSpPr>
          <p:cNvPr name="Group 3" id="3"/>
          <p:cNvGrpSpPr/>
          <p:nvPr/>
        </p:nvGrpSpPr>
        <p:grpSpPr>
          <a:xfrm rot="-5400000">
            <a:off x="-5143500" y="4372374"/>
            <a:ext cx="10287000" cy="1542251"/>
            <a:chOff x="0" y="0"/>
            <a:chExt cx="35832548" cy="5372100"/>
          </a:xfrm>
        </p:grpSpPr>
        <p:sp>
          <p:nvSpPr>
            <p:cNvPr name="Freeform 4" id="4"/>
            <p:cNvSpPr/>
            <p:nvPr/>
          </p:nvSpPr>
          <p:spPr>
            <a:xfrm flipH="false" flipV="false" rot="0">
              <a:off x="0" y="0"/>
              <a:ext cx="35832548" cy="5372100"/>
            </a:xfrm>
            <a:custGeom>
              <a:avLst/>
              <a:gdLst/>
              <a:ahLst/>
              <a:cxnLst/>
              <a:rect r="r" b="b" t="t" l="l"/>
              <a:pathLst>
                <a:path h="5372100" w="35832548">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sp>
        <p:nvSpPr>
          <p:cNvPr name="Freeform 5" id="5"/>
          <p:cNvSpPr/>
          <p:nvPr/>
        </p:nvSpPr>
        <p:spPr>
          <a:xfrm flipH="false" flipV="false" rot="0">
            <a:off x="1212154" y="2953550"/>
            <a:ext cx="12064080" cy="2000761"/>
          </a:xfrm>
          <a:custGeom>
            <a:avLst/>
            <a:gdLst/>
            <a:ahLst/>
            <a:cxnLst/>
            <a:rect r="r" b="b" t="t" l="l"/>
            <a:pathLst>
              <a:path h="2000761" w="12064080">
                <a:moveTo>
                  <a:pt x="0" y="0"/>
                </a:moveTo>
                <a:lnTo>
                  <a:pt x="12064080" y="0"/>
                </a:lnTo>
                <a:lnTo>
                  <a:pt x="12064080" y="2000762"/>
                </a:lnTo>
                <a:lnTo>
                  <a:pt x="0" y="2000762"/>
                </a:lnTo>
                <a:lnTo>
                  <a:pt x="0" y="0"/>
                </a:lnTo>
                <a:close/>
              </a:path>
            </a:pathLst>
          </a:custGeom>
          <a:blipFill>
            <a:blip r:embed="rId4"/>
            <a:stretch>
              <a:fillRect l="0" t="-23" r="-941" b="-9479"/>
            </a:stretch>
          </a:blipFill>
        </p:spPr>
      </p:sp>
      <p:sp>
        <p:nvSpPr>
          <p:cNvPr name="Freeform 6" id="6"/>
          <p:cNvSpPr/>
          <p:nvPr/>
        </p:nvSpPr>
        <p:spPr>
          <a:xfrm flipH="false" flipV="false" rot="0">
            <a:off x="1212154" y="6183186"/>
            <a:ext cx="5986933" cy="2910467"/>
          </a:xfrm>
          <a:custGeom>
            <a:avLst/>
            <a:gdLst/>
            <a:ahLst/>
            <a:cxnLst/>
            <a:rect r="r" b="b" t="t" l="l"/>
            <a:pathLst>
              <a:path h="2910467" w="5986933">
                <a:moveTo>
                  <a:pt x="0" y="0"/>
                </a:moveTo>
                <a:lnTo>
                  <a:pt x="5986934" y="0"/>
                </a:lnTo>
                <a:lnTo>
                  <a:pt x="5986934" y="2910467"/>
                </a:lnTo>
                <a:lnTo>
                  <a:pt x="0" y="2910467"/>
                </a:lnTo>
                <a:lnTo>
                  <a:pt x="0" y="0"/>
                </a:lnTo>
                <a:close/>
              </a:path>
            </a:pathLst>
          </a:custGeom>
          <a:blipFill>
            <a:blip r:embed="rId5"/>
            <a:stretch>
              <a:fillRect l="-7900" t="-39001" r="-50955" b="-47939"/>
            </a:stretch>
          </a:blipFill>
        </p:spPr>
      </p:sp>
      <p:grpSp>
        <p:nvGrpSpPr>
          <p:cNvPr name="Group 7" id="7"/>
          <p:cNvGrpSpPr/>
          <p:nvPr/>
        </p:nvGrpSpPr>
        <p:grpSpPr>
          <a:xfrm rot="0">
            <a:off x="1212154" y="571574"/>
            <a:ext cx="6951571" cy="1477010"/>
            <a:chOff x="0" y="0"/>
            <a:chExt cx="9268762" cy="1969347"/>
          </a:xfrm>
        </p:grpSpPr>
        <p:sp>
          <p:nvSpPr>
            <p:cNvPr name="TextBox 8" id="8"/>
            <p:cNvSpPr txBox="true"/>
            <p:nvPr/>
          </p:nvSpPr>
          <p:spPr>
            <a:xfrm rot="0">
              <a:off x="0" y="781050"/>
              <a:ext cx="9268762" cy="1188297"/>
            </a:xfrm>
            <a:prstGeom prst="rect">
              <a:avLst/>
            </a:prstGeom>
          </p:spPr>
          <p:txBody>
            <a:bodyPr anchor="t" rtlCol="false" tIns="0" lIns="0" bIns="0" rIns="0">
              <a:spAutoFit/>
            </a:bodyPr>
            <a:lstStyle/>
            <a:p>
              <a:pPr algn="l">
                <a:lnSpc>
                  <a:spcPts val="3639"/>
                </a:lnSpc>
              </a:pPr>
              <a:r>
                <a:rPr lang="en-US" sz="2599" spc="12">
                  <a:solidFill>
                    <a:srgbClr val="000000"/>
                  </a:solidFill>
                  <a:latin typeface="Fira Sans Light"/>
                  <a:ea typeface="Fira Sans Light"/>
                  <a:cs typeface="Fira Sans Light"/>
                  <a:sym typeface="Fira Sans Light"/>
                </a:rPr>
                <a:t>Retrieve all orders placed in the last 30 days, along with the order details. orders.</a:t>
              </a:r>
            </a:p>
          </p:txBody>
        </p:sp>
        <p:sp>
          <p:nvSpPr>
            <p:cNvPr name="TextBox 9" id="9"/>
            <p:cNvSpPr txBox="true"/>
            <p:nvPr/>
          </p:nvSpPr>
          <p:spPr>
            <a:xfrm rot="0">
              <a:off x="0" y="-9525"/>
              <a:ext cx="9268762" cy="720725"/>
            </a:xfrm>
            <a:prstGeom prst="rect">
              <a:avLst/>
            </a:prstGeom>
          </p:spPr>
          <p:txBody>
            <a:bodyPr anchor="t" rtlCol="false" tIns="0" lIns="0" bIns="0" rIns="0">
              <a:spAutoFit/>
            </a:bodyPr>
            <a:lstStyle/>
            <a:p>
              <a:pPr algn="l">
                <a:lnSpc>
                  <a:spcPts val="4200"/>
                </a:lnSpc>
              </a:pPr>
              <a:r>
                <a:rPr lang="en-US" sz="3500" spc="105">
                  <a:solidFill>
                    <a:srgbClr val="1836B2"/>
                  </a:solidFill>
                  <a:latin typeface="Fira Sans Semi-Bold"/>
                  <a:ea typeface="Fira Sans Semi-Bold"/>
                  <a:cs typeface="Fira Sans Semi-Bold"/>
                  <a:sym typeface="Fira Sans Semi-Bold"/>
                </a:rPr>
                <a:t>05.</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1203511" y="-2921689"/>
            <a:ext cx="8370405" cy="4779226"/>
          </a:xfrm>
          <a:custGeom>
            <a:avLst/>
            <a:gdLst/>
            <a:ahLst/>
            <a:cxnLst/>
            <a:rect r="r" b="b" t="t" l="l"/>
            <a:pathLst>
              <a:path h="4779226" w="8370405">
                <a:moveTo>
                  <a:pt x="8370404" y="0"/>
                </a:moveTo>
                <a:lnTo>
                  <a:pt x="0" y="0"/>
                </a:lnTo>
                <a:lnTo>
                  <a:pt x="0" y="4779227"/>
                </a:lnTo>
                <a:lnTo>
                  <a:pt x="8370404" y="4779227"/>
                </a:lnTo>
                <a:lnTo>
                  <a:pt x="8370404"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nvGrpSpPr>
          <p:cNvPr name="Group 3" id="3"/>
          <p:cNvGrpSpPr/>
          <p:nvPr/>
        </p:nvGrpSpPr>
        <p:grpSpPr>
          <a:xfrm rot="-5400000">
            <a:off x="-5143500" y="4372374"/>
            <a:ext cx="10287000" cy="1542251"/>
            <a:chOff x="0" y="0"/>
            <a:chExt cx="35832548" cy="5372100"/>
          </a:xfrm>
        </p:grpSpPr>
        <p:sp>
          <p:nvSpPr>
            <p:cNvPr name="Freeform 4" id="4"/>
            <p:cNvSpPr/>
            <p:nvPr/>
          </p:nvSpPr>
          <p:spPr>
            <a:xfrm flipH="false" flipV="false" rot="0">
              <a:off x="0" y="0"/>
              <a:ext cx="35832548" cy="5372100"/>
            </a:xfrm>
            <a:custGeom>
              <a:avLst/>
              <a:gdLst/>
              <a:ahLst/>
              <a:cxnLst/>
              <a:rect r="r" b="b" t="t" l="l"/>
              <a:pathLst>
                <a:path h="5372100" w="35832548">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sp>
        <p:nvSpPr>
          <p:cNvPr name="Freeform 5" id="5"/>
          <p:cNvSpPr/>
          <p:nvPr/>
        </p:nvSpPr>
        <p:spPr>
          <a:xfrm flipH="false" flipV="false" rot="0">
            <a:off x="1212154" y="2995133"/>
            <a:ext cx="14387178" cy="2148367"/>
          </a:xfrm>
          <a:custGeom>
            <a:avLst/>
            <a:gdLst/>
            <a:ahLst/>
            <a:cxnLst/>
            <a:rect r="r" b="b" t="t" l="l"/>
            <a:pathLst>
              <a:path h="2148367" w="14387178">
                <a:moveTo>
                  <a:pt x="0" y="0"/>
                </a:moveTo>
                <a:lnTo>
                  <a:pt x="14387178" y="0"/>
                </a:lnTo>
                <a:lnTo>
                  <a:pt x="14387178" y="2148367"/>
                </a:lnTo>
                <a:lnTo>
                  <a:pt x="0" y="2148367"/>
                </a:lnTo>
                <a:lnTo>
                  <a:pt x="0" y="0"/>
                </a:lnTo>
                <a:close/>
              </a:path>
            </a:pathLst>
          </a:custGeom>
          <a:blipFill>
            <a:blip r:embed="rId4"/>
            <a:stretch>
              <a:fillRect l="0" t="-4128" r="-290" b="-540"/>
            </a:stretch>
          </a:blipFill>
        </p:spPr>
      </p:sp>
      <p:sp>
        <p:nvSpPr>
          <p:cNvPr name="Freeform 6" id="6"/>
          <p:cNvSpPr/>
          <p:nvPr/>
        </p:nvSpPr>
        <p:spPr>
          <a:xfrm flipH="false" flipV="false" rot="0">
            <a:off x="1212154" y="6658118"/>
            <a:ext cx="6499138" cy="2315332"/>
          </a:xfrm>
          <a:custGeom>
            <a:avLst/>
            <a:gdLst/>
            <a:ahLst/>
            <a:cxnLst/>
            <a:rect r="r" b="b" t="t" l="l"/>
            <a:pathLst>
              <a:path h="2315332" w="6499138">
                <a:moveTo>
                  <a:pt x="0" y="0"/>
                </a:moveTo>
                <a:lnTo>
                  <a:pt x="6499138" y="0"/>
                </a:lnTo>
                <a:lnTo>
                  <a:pt x="6499138" y="2315332"/>
                </a:lnTo>
                <a:lnTo>
                  <a:pt x="0" y="2315332"/>
                </a:lnTo>
                <a:lnTo>
                  <a:pt x="0" y="0"/>
                </a:lnTo>
                <a:close/>
              </a:path>
            </a:pathLst>
          </a:custGeom>
          <a:blipFill>
            <a:blip r:embed="rId5"/>
            <a:stretch>
              <a:fillRect l="-11280" t="-49026" r="-37478" b="-65368"/>
            </a:stretch>
          </a:blipFill>
        </p:spPr>
      </p:sp>
      <p:grpSp>
        <p:nvGrpSpPr>
          <p:cNvPr name="Group 7" id="7"/>
          <p:cNvGrpSpPr/>
          <p:nvPr/>
        </p:nvGrpSpPr>
        <p:grpSpPr>
          <a:xfrm rot="0">
            <a:off x="1212154" y="571574"/>
            <a:ext cx="6951571" cy="1477010"/>
            <a:chOff x="0" y="0"/>
            <a:chExt cx="9268762" cy="1969347"/>
          </a:xfrm>
        </p:grpSpPr>
        <p:sp>
          <p:nvSpPr>
            <p:cNvPr name="TextBox 8" id="8"/>
            <p:cNvSpPr txBox="true"/>
            <p:nvPr/>
          </p:nvSpPr>
          <p:spPr>
            <a:xfrm rot="0">
              <a:off x="0" y="781050"/>
              <a:ext cx="9268762" cy="1188297"/>
            </a:xfrm>
            <a:prstGeom prst="rect">
              <a:avLst/>
            </a:prstGeom>
          </p:spPr>
          <p:txBody>
            <a:bodyPr anchor="t" rtlCol="false" tIns="0" lIns="0" bIns="0" rIns="0">
              <a:spAutoFit/>
            </a:bodyPr>
            <a:lstStyle/>
            <a:p>
              <a:pPr algn="l">
                <a:lnSpc>
                  <a:spcPts val="3639"/>
                </a:lnSpc>
              </a:pPr>
              <a:r>
                <a:rPr lang="en-US" sz="2599" spc="12">
                  <a:solidFill>
                    <a:srgbClr val="000000"/>
                  </a:solidFill>
                  <a:latin typeface="Fira Sans Light"/>
                  <a:ea typeface="Fira Sans Light"/>
                  <a:cs typeface="Fira Sans Light"/>
                  <a:sym typeface="Fira Sans Light"/>
                </a:rPr>
                <a:t>Calculate the percentage of total payments made using each payment method.</a:t>
              </a:r>
            </a:p>
          </p:txBody>
        </p:sp>
        <p:sp>
          <p:nvSpPr>
            <p:cNvPr name="TextBox 9" id="9"/>
            <p:cNvSpPr txBox="true"/>
            <p:nvPr/>
          </p:nvSpPr>
          <p:spPr>
            <a:xfrm rot="0">
              <a:off x="0" y="-9525"/>
              <a:ext cx="9268762" cy="720725"/>
            </a:xfrm>
            <a:prstGeom prst="rect">
              <a:avLst/>
            </a:prstGeom>
          </p:spPr>
          <p:txBody>
            <a:bodyPr anchor="t" rtlCol="false" tIns="0" lIns="0" bIns="0" rIns="0">
              <a:spAutoFit/>
            </a:bodyPr>
            <a:lstStyle/>
            <a:p>
              <a:pPr algn="l">
                <a:lnSpc>
                  <a:spcPts val="4200"/>
                </a:lnSpc>
              </a:pPr>
              <a:r>
                <a:rPr lang="en-US" sz="3500" spc="105">
                  <a:solidFill>
                    <a:srgbClr val="1836B2"/>
                  </a:solidFill>
                  <a:latin typeface="Fira Sans Semi-Bold"/>
                  <a:ea typeface="Fira Sans Semi-Bold"/>
                  <a:cs typeface="Fira Sans Semi-Bold"/>
                  <a:sym typeface="Fira Sans Semi-Bold"/>
                </a:rPr>
                <a:t>06.</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1203511" y="-2921689"/>
            <a:ext cx="8370405" cy="4779226"/>
          </a:xfrm>
          <a:custGeom>
            <a:avLst/>
            <a:gdLst/>
            <a:ahLst/>
            <a:cxnLst/>
            <a:rect r="r" b="b" t="t" l="l"/>
            <a:pathLst>
              <a:path h="4779226" w="8370405">
                <a:moveTo>
                  <a:pt x="8370404" y="0"/>
                </a:moveTo>
                <a:lnTo>
                  <a:pt x="0" y="0"/>
                </a:lnTo>
                <a:lnTo>
                  <a:pt x="0" y="4779227"/>
                </a:lnTo>
                <a:lnTo>
                  <a:pt x="8370404" y="4779227"/>
                </a:lnTo>
                <a:lnTo>
                  <a:pt x="8370404"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nvGrpSpPr>
          <p:cNvPr name="Group 3" id="3"/>
          <p:cNvGrpSpPr/>
          <p:nvPr/>
        </p:nvGrpSpPr>
        <p:grpSpPr>
          <a:xfrm rot="-5400000">
            <a:off x="-5143500" y="4372374"/>
            <a:ext cx="10287000" cy="1542251"/>
            <a:chOff x="0" y="0"/>
            <a:chExt cx="35832548" cy="5372100"/>
          </a:xfrm>
        </p:grpSpPr>
        <p:sp>
          <p:nvSpPr>
            <p:cNvPr name="Freeform 4" id="4"/>
            <p:cNvSpPr/>
            <p:nvPr/>
          </p:nvSpPr>
          <p:spPr>
            <a:xfrm flipH="false" flipV="false" rot="0">
              <a:off x="0" y="0"/>
              <a:ext cx="35832548" cy="5372100"/>
            </a:xfrm>
            <a:custGeom>
              <a:avLst/>
              <a:gdLst/>
              <a:ahLst/>
              <a:cxnLst/>
              <a:rect r="r" b="b" t="t" l="l"/>
              <a:pathLst>
                <a:path h="5372100" w="35832548">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sp>
        <p:nvSpPr>
          <p:cNvPr name="Freeform 5" id="5"/>
          <p:cNvSpPr/>
          <p:nvPr/>
        </p:nvSpPr>
        <p:spPr>
          <a:xfrm flipH="false" flipV="false" rot="0">
            <a:off x="1212154" y="2908985"/>
            <a:ext cx="10601372" cy="3262955"/>
          </a:xfrm>
          <a:custGeom>
            <a:avLst/>
            <a:gdLst/>
            <a:ahLst/>
            <a:cxnLst/>
            <a:rect r="r" b="b" t="t" l="l"/>
            <a:pathLst>
              <a:path h="3262955" w="10601372">
                <a:moveTo>
                  <a:pt x="0" y="0"/>
                </a:moveTo>
                <a:lnTo>
                  <a:pt x="10601372" y="0"/>
                </a:lnTo>
                <a:lnTo>
                  <a:pt x="10601372" y="3262955"/>
                </a:lnTo>
                <a:lnTo>
                  <a:pt x="0" y="3262955"/>
                </a:lnTo>
                <a:lnTo>
                  <a:pt x="0" y="0"/>
                </a:lnTo>
                <a:close/>
              </a:path>
            </a:pathLst>
          </a:custGeom>
          <a:blipFill>
            <a:blip r:embed="rId4"/>
            <a:stretch>
              <a:fillRect l="-892" t="-5073" r="-3569" b="0"/>
            </a:stretch>
          </a:blipFill>
        </p:spPr>
      </p:sp>
      <p:sp>
        <p:nvSpPr>
          <p:cNvPr name="Freeform 6" id="6"/>
          <p:cNvSpPr/>
          <p:nvPr/>
        </p:nvSpPr>
        <p:spPr>
          <a:xfrm flipH="false" flipV="false" rot="0">
            <a:off x="1212154" y="6784341"/>
            <a:ext cx="6992764" cy="2701397"/>
          </a:xfrm>
          <a:custGeom>
            <a:avLst/>
            <a:gdLst/>
            <a:ahLst/>
            <a:cxnLst/>
            <a:rect r="r" b="b" t="t" l="l"/>
            <a:pathLst>
              <a:path h="2701397" w="6992764">
                <a:moveTo>
                  <a:pt x="0" y="0"/>
                </a:moveTo>
                <a:lnTo>
                  <a:pt x="6992764" y="0"/>
                </a:lnTo>
                <a:lnTo>
                  <a:pt x="6992764" y="2701396"/>
                </a:lnTo>
                <a:lnTo>
                  <a:pt x="0" y="2701396"/>
                </a:lnTo>
                <a:lnTo>
                  <a:pt x="0" y="0"/>
                </a:lnTo>
                <a:close/>
              </a:path>
            </a:pathLst>
          </a:custGeom>
          <a:blipFill>
            <a:blip r:embed="rId5"/>
            <a:stretch>
              <a:fillRect l="-6763" t="-45521" r="-52080" b="-53400"/>
            </a:stretch>
          </a:blipFill>
        </p:spPr>
      </p:sp>
      <p:grpSp>
        <p:nvGrpSpPr>
          <p:cNvPr name="Group 7" id="7"/>
          <p:cNvGrpSpPr/>
          <p:nvPr/>
        </p:nvGrpSpPr>
        <p:grpSpPr>
          <a:xfrm rot="0">
            <a:off x="1212154" y="571574"/>
            <a:ext cx="6951571" cy="1934210"/>
            <a:chOff x="0" y="0"/>
            <a:chExt cx="9268762" cy="2578947"/>
          </a:xfrm>
        </p:grpSpPr>
        <p:sp>
          <p:nvSpPr>
            <p:cNvPr name="TextBox 8" id="8"/>
            <p:cNvSpPr txBox="true"/>
            <p:nvPr/>
          </p:nvSpPr>
          <p:spPr>
            <a:xfrm rot="0">
              <a:off x="0" y="781050"/>
              <a:ext cx="9268762" cy="1797897"/>
            </a:xfrm>
            <a:prstGeom prst="rect">
              <a:avLst/>
            </a:prstGeom>
          </p:spPr>
          <p:txBody>
            <a:bodyPr anchor="t" rtlCol="false" tIns="0" lIns="0" bIns="0" rIns="0">
              <a:spAutoFit/>
            </a:bodyPr>
            <a:lstStyle/>
            <a:p>
              <a:pPr algn="l">
                <a:lnSpc>
                  <a:spcPts val="3639"/>
                </a:lnSpc>
              </a:pPr>
              <a:r>
                <a:rPr lang="en-US" sz="2599" spc="12">
                  <a:solidFill>
                    <a:srgbClr val="000000"/>
                  </a:solidFill>
                  <a:latin typeface="Fira Sans Light"/>
                  <a:ea typeface="Fira Sans Light"/>
                  <a:cs typeface="Fira Sans Light"/>
                  <a:sym typeface="Fira Sans Light"/>
                </a:rPr>
                <a:t>Find the customers who have placed more than 5 orders and have a total spending of over 5000.</a:t>
              </a:r>
            </a:p>
          </p:txBody>
        </p:sp>
        <p:sp>
          <p:nvSpPr>
            <p:cNvPr name="TextBox 9" id="9"/>
            <p:cNvSpPr txBox="true"/>
            <p:nvPr/>
          </p:nvSpPr>
          <p:spPr>
            <a:xfrm rot="0">
              <a:off x="0" y="-9525"/>
              <a:ext cx="9268762" cy="720725"/>
            </a:xfrm>
            <a:prstGeom prst="rect">
              <a:avLst/>
            </a:prstGeom>
          </p:spPr>
          <p:txBody>
            <a:bodyPr anchor="t" rtlCol="false" tIns="0" lIns="0" bIns="0" rIns="0">
              <a:spAutoFit/>
            </a:bodyPr>
            <a:lstStyle/>
            <a:p>
              <a:pPr algn="l">
                <a:lnSpc>
                  <a:spcPts val="4200"/>
                </a:lnSpc>
              </a:pPr>
              <a:r>
                <a:rPr lang="en-US" sz="3500" spc="105">
                  <a:solidFill>
                    <a:srgbClr val="1836B2"/>
                  </a:solidFill>
                  <a:latin typeface="Fira Sans Semi-Bold"/>
                  <a:ea typeface="Fira Sans Semi-Bold"/>
                  <a:cs typeface="Fira Sans Semi-Bold"/>
                  <a:sym typeface="Fira Sans Semi-Bold"/>
                </a:rPr>
                <a:t>07.</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DAGPVzkXRQo</dc:identifier>
  <dcterms:modified xsi:type="dcterms:W3CDTF">2011-08-01T06:04:30Z</dcterms:modified>
  <cp:revision>1</cp:revision>
  <dc:title>Product sales report</dc:title>
</cp:coreProperties>
</file>